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ReviTotal-filtered → particulate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Applying the new AC-S corr lowers the acs attenuation values slightly, but the trend between the samples remains the same.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the new correction, they used Milli-Q water. THey also didn’t take the mean of all the values, but instead took the mean of the middle of the run once the instrument reading stabilized.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two cultures don’t settle down that quickly. If the a spectrum changes with time then you know you have bubbles.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Huge difference , contradictorily expected from the theory! The C-star should have had lower attenuation because it has a wider acceptance angle, but instead it has 5 times the attenuation. Totally WEIRD :)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Small error bars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Interpolation of the AC-S BEFORE the normalization!! Makes the curve improve significantly.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(EB) Which one seems to be more corrected in terms of scattering? It seems you have more abs in the 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you had applied only the proportional correction you would lower the curve down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DUN has small particles - more scattering in the blue??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Looking for other pigments using the first derivative spectra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They used the mean of the flat and varying scattering correction.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Derivative spectra to see the features. Chl looks fine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 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Bandwidth = the width of frequency range where less than half the signal’s power is attenuated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Calibration of the VSF - plotting the readings from the radiometer to the red and blue channel. We can find out the bandwidth form that.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does the device file compare with that bandwidth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 compute our MAX and there is an offset of 5 nm from the device file report (445 instead of 440)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BLUE - larger deviation (around 11 nm)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All measurements (of all samples had peaks at the same wavelengths - that’s pretty cool :-)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Just digital numbers, no calibration (KV), which means that if toward the blue is going to raise the digital numbers due to increasing sensitivity.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(EB) What else do you need to know about the spectral response? The s.r. Of the DETECTOR!!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Always check the info about the instrumentation!!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red should capture also the fluorescence that is emitted from the blue as well, thus a source of error. (EB) says that the proportion is supposedly negligible. You can add (DCMU???) to stop the fluorescence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Angle distribution of the fluorescence check: fluorescence is way lower than inelastic scattering (KV)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Bbp coeff as you were measuring only one angle. You’re seeing the flat line only for the chaetoceros - flat line.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We can compare them to each other because it depends on the concentration. To compare samples we need to use the ratio. If you had a higher conc. Of dust you will get more backscatter.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slide is comparing Bb derived from Sullivan’s empirical chi’s and from integrating under the curve. Bingqing’s method shows about three times higher backscattering, which EB thinks might be a factor of 3.14 higher so it could be an algebra mistake.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What else affects backscattering. Light incident to a particle, enters the particle - it can be absorbed! You could see a reduction in the blue for DUN and CHAE.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There’s a factor of PI of difference between the outputs of Bingqing and ours. CHECK!!!! Probably a problem in the integration process - this is what (EB) suspects it might be an error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Bbp high, but the ratio is low for DRE → smaller particles!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Composition impacts as well!!!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DUN and CHAE both phytopl, lower n, absorb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DUST - high n, small particles…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Steep population w small particles - biggest sensitivity for size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Larger particles - larger sensitivity on composition(refraction index n)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TWARDOWSKI paper!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Phytopl backscattering ratio: 0.5% 10x lower of what we get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Inorganic particles bbp/bb = 2-5% 10x higher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Brian values are more consistent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 correction vs Total-Filtered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Pure SW backscattering model from Morel’s measurements from 1973 - matched very well, but accounted only for water and salt.  The ZHANG method doesn’t account for the range of particles between 0.2 and 0.7 micrones.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Filter size of the POC 0.7 micrones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filtered is lower because you’re subtracting more stuff :)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Three comparisons: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Zhang method (salt correction),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subtract 0.2 filtrate AND 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then also the filtrate 0.7 (filter above which you’re measuring POC)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Magnitudes are off by a factor of pi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No variability between samples (red bars) - pretty weird. AD and DUN are the same - doesn’t make sense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bbp/bp - CORRECT IT! Not bbp/b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There might be some variability in the sample (AD) - turbidity changed for a factor of 2.5 before and after mixing.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BINQING data- correct it to Brian’s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Again, correct it - look at slide 26.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ACS T, S, b, corrected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Ok for the cultures - a reaches 0 towards the red. Abs peak at 676-ish nm (Q-peak)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Brian wasn’t sure why there was an absorption signal in the red, but EB says that for a culture, it doesn’t necessarily have to follow a power law.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Inorganics like iron oxides can absorb in the red. Depends on the composition of the dust. EB says this curve looks great.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They think they are slightly overcompensating in the red.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Ratio of abs vs attenuation - low … if you compare it with the one of the cultures in terms of absorption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abs of particles contribution - NAP!!!!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Non-algal particles are contributing to the lack of features in the blue (the cultures have that bump in the blue, this doesn’t).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 with small angles, so they start with 0.5 deg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Adding measurements from BBS - Fournier-Fourand fit function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did we weigh our angles when we did the fit? It fits only in the back direction - DRE fit problems?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Manual adjustment of the fit did not help. Minimization of squared differences - angle by angle -- this is tricky because at small angles you’ll have a huge error -- you should do a RELATIVE error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Big numbers totally dominate the fit compared to small angles so how to fit well big vs small particles.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Take the backscatter ratio and get the right number for the FF fit!!! HOMEWORK :-)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0" y="1111099"/>
            <a:ext cx="8520600" cy="255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Lab 4: Scattering, Backscattering, and the Beam Attenuation (Revisited)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981075"/>
            <a:ext cx="84201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l_Cp.png" id="111" name="Shape 111"/>
          <p:cNvPicPr preferRelativeResize="0"/>
          <p:nvPr/>
        </p:nvPicPr>
        <p:blipFill rotWithShape="1">
          <a:blip r:embed="rId3">
            <a:alphaModFix/>
          </a:blip>
          <a:srcRect b="0" l="7311" r="7871" t="0"/>
          <a:stretch/>
        </p:blipFill>
        <p:spPr>
          <a:xfrm>
            <a:off x="0" y="924749"/>
            <a:ext cx="9144000" cy="5367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311700" y="16124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Particulate attenuation comparison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star_ACS_part.pn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875" y="152400"/>
            <a:ext cx="681825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S_LISST_part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875" y="152400"/>
            <a:ext cx="681825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star_LISST_part.pn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700" y="152400"/>
            <a:ext cx="7150590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0" y="-8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Revisited particle absorption spectra comparisons</a:t>
            </a: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0" y="6338650"/>
            <a:ext cx="9144000" cy="51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AC-S spectra interpolated before normalizing to area under the curve</a:t>
            </a:r>
          </a:p>
        </p:txBody>
      </p:sp>
      <p:pic>
        <p:nvPicPr>
          <p:cNvPr descr="Areanormalized.png" id="134" name="Shape 134"/>
          <p:cNvPicPr preferRelativeResize="0"/>
          <p:nvPr/>
        </p:nvPicPr>
        <p:blipFill rotWithShape="1">
          <a:blip r:embed="rId3">
            <a:alphaModFix/>
          </a:blip>
          <a:srcRect b="0" l="7764" r="6816" t="0"/>
          <a:stretch/>
        </p:blipFill>
        <p:spPr>
          <a:xfrm>
            <a:off x="0" y="637124"/>
            <a:ext cx="9143998" cy="5583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eanormalized_smooth.png" id="139" name="Shape 139"/>
          <p:cNvPicPr preferRelativeResize="0"/>
          <p:nvPr/>
        </p:nvPicPr>
        <p:blipFill rotWithShape="1">
          <a:blip r:embed="rId3">
            <a:alphaModFix/>
          </a:blip>
          <a:srcRect b="0" l="7467" r="6206" t="0"/>
          <a:stretch/>
        </p:blipFill>
        <p:spPr>
          <a:xfrm>
            <a:off x="0" y="682624"/>
            <a:ext cx="9143998" cy="5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SvSPEC.png" id="144" name="Shape 144"/>
          <p:cNvPicPr preferRelativeResize="0"/>
          <p:nvPr/>
        </p:nvPicPr>
        <p:blipFill rotWithShape="1">
          <a:blip r:embed="rId3">
            <a:alphaModFix/>
          </a:blip>
          <a:srcRect b="0" l="855" r="855" t="0"/>
          <a:stretch/>
        </p:blipFill>
        <p:spPr>
          <a:xfrm>
            <a:off x="1001225" y="152400"/>
            <a:ext cx="714154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eanormalized_purepigs.png" id="149" name="Shape 149"/>
          <p:cNvPicPr preferRelativeResize="0"/>
          <p:nvPr/>
        </p:nvPicPr>
        <p:blipFill rotWithShape="1">
          <a:blip r:embed="rId3">
            <a:alphaModFix/>
          </a:blip>
          <a:srcRect b="0" l="7612" r="0" t="0"/>
          <a:stretch/>
        </p:blipFill>
        <p:spPr>
          <a:xfrm>
            <a:off x="0" y="876874"/>
            <a:ext cx="9143998" cy="510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eanormalized_derivative.png" id="154" name="Shape 154"/>
          <p:cNvPicPr preferRelativeResize="0"/>
          <p:nvPr/>
        </p:nvPicPr>
        <p:blipFill rotWithShape="1">
          <a:blip r:embed="rId3">
            <a:alphaModFix/>
          </a:blip>
          <a:srcRect b="0" l="4908" r="6659" t="0"/>
          <a:stretch/>
        </p:blipFill>
        <p:spPr>
          <a:xfrm>
            <a:off x="0" y="747712"/>
            <a:ext cx="9144002" cy="536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622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887100" y="2067400"/>
            <a:ext cx="765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5.4 nm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6518600" y="2067400"/>
            <a:ext cx="8493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11.3</a:t>
            </a:r>
            <a:r>
              <a:rPr lang="en"/>
              <a:t> nm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7140325" y="4225900"/>
            <a:ext cx="14571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FWHM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Blue ~70 nm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 = ~23 nm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ot_2.pn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8189"/>
            <a:ext cx="9143998" cy="5809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quation_1.png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50" y="1398175"/>
            <a:ext cx="22479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75" y="387299"/>
            <a:ext cx="7713175" cy="60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" y="725493"/>
            <a:ext cx="9047274" cy="5243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25" y="485325"/>
            <a:ext cx="9143999" cy="556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2844450" y="321550"/>
            <a:ext cx="34551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bbp from FLNTU</a:t>
            </a:r>
          </a:p>
        </p:txBody>
      </p:sp>
      <p:pic>
        <p:nvPicPr>
          <p:cNvPr descr="bbp_zhangvsus.png"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797025"/>
            <a:ext cx="7841825" cy="60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NTU_bbp_to_b.png" id="186" name="Shape 186"/>
          <p:cNvPicPr preferRelativeResize="0"/>
          <p:nvPr/>
        </p:nvPicPr>
        <p:blipFill rotWithShape="1">
          <a:blip r:embed="rId3">
            <a:alphaModFix/>
          </a:blip>
          <a:srcRect b="20138" l="0" r="0" t="20138"/>
          <a:stretch/>
        </p:blipFill>
        <p:spPr>
          <a:xfrm>
            <a:off x="450000" y="797025"/>
            <a:ext cx="7841826" cy="606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Shape 191"/>
          <p:cNvGrpSpPr/>
          <p:nvPr/>
        </p:nvGrpSpPr>
        <p:grpSpPr>
          <a:xfrm>
            <a:off x="0" y="542590"/>
            <a:ext cx="9143998" cy="5708434"/>
            <a:chOff x="0" y="542590"/>
            <a:chExt cx="9143998" cy="5708434"/>
          </a:xfrm>
        </p:grpSpPr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 b="0" l="4528" r="7705" t="0"/>
            <a:stretch/>
          </p:blipFill>
          <p:spPr>
            <a:xfrm>
              <a:off x="0" y="542590"/>
              <a:ext cx="9143998" cy="5708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Shape 193"/>
            <p:cNvSpPr/>
            <p:nvPr/>
          </p:nvSpPr>
          <p:spPr>
            <a:xfrm>
              <a:off x="7817725" y="1331225"/>
              <a:ext cx="319800" cy="180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0094" cy="65531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5958250" y="2690850"/>
            <a:ext cx="979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DRE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691650" y="4802700"/>
            <a:ext cx="1247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Chaet.</a:t>
            </a:r>
          </a:p>
        </p:txBody>
      </p:sp>
      <p:sp>
        <p:nvSpPr>
          <p:cNvPr id="201" name="Shape 201"/>
          <p:cNvSpPr txBox="1"/>
          <p:nvPr/>
        </p:nvSpPr>
        <p:spPr>
          <a:xfrm rot="-5399173">
            <a:off x="1604365" y="3355470"/>
            <a:ext cx="1247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Dunal.</a:t>
            </a:r>
          </a:p>
        </p:txBody>
      </p:sp>
      <p:sp>
        <p:nvSpPr>
          <p:cNvPr id="202" name="Shape 202"/>
          <p:cNvSpPr txBox="1"/>
          <p:nvPr/>
        </p:nvSpPr>
        <p:spPr>
          <a:xfrm rot="-5399173">
            <a:off x="1196940" y="3355470"/>
            <a:ext cx="1247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Dust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977875" y="951350"/>
            <a:ext cx="30390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BB3=0.0236 + 3.15*FLNTU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R</a:t>
            </a:r>
            <a:r>
              <a:rPr baseline="30000" lang="en" sz="1800"/>
              <a:t>2</a:t>
            </a:r>
            <a:r>
              <a:rPr lang="en" sz="1800"/>
              <a:t>=0.98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ET4R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87" y="543500"/>
            <a:ext cx="8191223" cy="614342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81575" y="181600"/>
            <a:ext cx="82965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Revisited ACS Attenuation, Absorption, Scattering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UN4R.pn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8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4R.pn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61" y="310775"/>
            <a:ext cx="8315274" cy="62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E4R.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8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3988" y="1999675"/>
            <a:ext cx="4637136" cy="346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50" y="1999673"/>
            <a:ext cx="4774875" cy="357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212700" y="659700"/>
            <a:ext cx="67206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VSF obtained from LISST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5" y="114300"/>
            <a:ext cx="88011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800" y="1216925"/>
            <a:ext cx="7723851" cy="47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