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The problem from last time; last presentation, this fit didn’t work at all. They redid the phase function and improved the fit. Curt says those fits are shockingly good and thinks this is good work.</a:t>
            </a:r>
          </a:p>
          <a:p>
            <a:pPr lvl="0">
              <a:spcBef>
                <a:spcPts val="0"/>
              </a:spcBef>
              <a:buNone/>
            </a:pPr>
            <a:r>
              <a:t/>
            </a:r>
            <a:endParaRPr/>
          </a:p>
          <a:p>
            <a:pPr lvl="0">
              <a:spcBef>
                <a:spcPts val="0"/>
              </a:spcBef>
              <a:buNone/>
            </a:pPr>
            <a:r>
              <a:rPr lang="en"/>
              <a:t>They fit a fournier fournand phase function here. This is beta, not the phase function.</a:t>
            </a:r>
          </a:p>
          <a:p>
            <a:pPr lvl="0">
              <a:spcBef>
                <a:spcPts val="0"/>
              </a:spcBef>
              <a:buNone/>
            </a:pPr>
            <a:r>
              <a:t/>
            </a:r>
            <a:endParaRPr/>
          </a:p>
          <a:p>
            <a:pPr lvl="0">
              <a:spcBef>
                <a:spcPts val="0"/>
              </a:spcBef>
              <a:buNone/>
            </a:pPr>
            <a:r>
              <a:rPr lang="en"/>
              <a:t>Fit using 3 parameters: N, nu, b?</a:t>
            </a:r>
          </a:p>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Optical depth is dimensionless, and in particular is not a length, though it is a monotonically increasing function of path length, and approaches zero as the path length approaches zero.</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Change unit!!! uW not uM</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40" name="Shape 14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lang="en">
                <a:solidFill>
                  <a:schemeClr val="dk1"/>
                </a:solidFill>
              </a:rPr>
              <a:t>Change unit!!! uW not uM, add sr-1 to unit</a:t>
            </a:r>
          </a:p>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Phytoplankton absorption feature at 676 ish nm</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Plot Lee method on buoy method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56" name="Shape 15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Buoy problems with the immersion coefficient?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61" name="Shape 1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Lee is higher for a factor of two</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Change reflection according to zenith angles (45deg has more reflectance than 30deg). Correction of wind speed in Mobley paper (lookup table). (Rho table AO 1999 - this is the file name of the lookup table)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The nominal angle is 93. The mismatch between instruments could be shrunk by changing the angle they integrated over but that would just be overfitting their data. Is he saying “Beads” or “bs”? Like known materials (beads?) or knwon scattering numbers (b)? I guess the latter makes more sense</a:t>
            </a:r>
          </a:p>
          <a:p>
            <a:pPr lvl="0">
              <a:spcBef>
                <a:spcPts val="0"/>
              </a:spcBef>
              <a:buNone/>
            </a:pPr>
            <a:r>
              <a:t/>
            </a:r>
            <a:endParaRPr/>
          </a:p>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72" name="Shape 1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82" name="Shape 18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88" name="Shape 1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Was it the Lee method or the buoy method more consistent with Hydrocolor?</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96" name="Shape 1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Shape 200"/>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01" name="Shape 2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Darker color = increase in azimuth angle = larger reflectance</a:t>
            </a:r>
          </a:p>
          <a:p>
            <a:pPr lvl="0">
              <a:spcBef>
                <a:spcPts val="0"/>
              </a:spcBef>
              <a:buNone/>
            </a:pPr>
            <a:r>
              <a:rPr lang="en"/>
              <a:t>Not really … differences are small - compare the 2 plots!</a:t>
            </a:r>
          </a:p>
          <a:p>
            <a:pPr lvl="0">
              <a:spcBef>
                <a:spcPts val="0"/>
              </a:spcBef>
              <a:buNone/>
            </a:pPr>
            <a:r>
              <a:t/>
            </a:r>
            <a:endParaRPr/>
          </a:p>
          <a:p>
            <a:pPr lvl="0">
              <a:spcBef>
                <a:spcPts val="0"/>
              </a:spcBef>
              <a:buNone/>
            </a:pPr>
            <a:r>
              <a:rPr lang="en"/>
              <a:t>It has to do more with the zenith range …. Right???</a:t>
            </a:r>
          </a:p>
          <a:p>
            <a:pPr lvl="0">
              <a:spcBef>
                <a:spcPts val="0"/>
              </a:spcBef>
              <a:buNone/>
            </a:pPr>
            <a:r>
              <a:t/>
            </a:r>
            <a:endParaRPr/>
          </a:p>
          <a:p>
            <a:pPr lvl="0">
              <a:spcBef>
                <a:spcPts val="0"/>
              </a:spcBef>
              <a:buNone/>
            </a:pPr>
            <a:r>
              <a:t/>
            </a:r>
            <a:endParaRPr/>
          </a:p>
          <a:p>
            <a:pPr lvl="0">
              <a:spcBef>
                <a:spcPts val="0"/>
              </a:spcBef>
              <a:buNone/>
            </a:pPr>
            <a:r>
              <a:t/>
            </a:r>
            <a:endParaRPr/>
          </a:p>
          <a:p>
            <a:pPr lvl="0" rtl="0">
              <a:spcBef>
                <a:spcPts val="0"/>
              </a:spcBef>
              <a:buNone/>
            </a:pPr>
            <a:r>
              <a:rPr lang="en"/>
              <a:t>In the past, people removed the infrared contamination to all the spectrum. This may still be valid for case-1 waters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Shape 208"/>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09" name="Shape 20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Comparison of different azimuth angles = 45 degrees has the highest reflectance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Shape 215"/>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16" name="Shape 21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When the zenith angle is lower there is a smaller difference between the lowest 20% and the rest, when the angle is larger the difference between them is the largest.This difference is also NOT spectrally dependent as the offset doesn’t seem to vary across wavelengths. </a:t>
            </a:r>
          </a:p>
          <a:p>
            <a:pPr lvl="0">
              <a:spcBef>
                <a:spcPts val="0"/>
              </a:spcBef>
              <a:buNone/>
            </a:pPr>
            <a:r>
              <a:t/>
            </a:r>
            <a:endParaRPr/>
          </a:p>
          <a:p>
            <a:pPr lvl="0">
              <a:spcBef>
                <a:spcPts val="0"/>
              </a:spcBef>
              <a:buNone/>
            </a:pPr>
            <a:r>
              <a:rPr lang="en"/>
              <a:t>Some people would chose the angle that would get you the closest to zero in the NIR. This is dangerous in the coastal env. Though because you can’t assume there is no reflectance in the NIR because coastal waters are turbid.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Shape 222"/>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23" name="Shape 2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How much of those features make it in the water?</a:t>
            </a:r>
          </a:p>
          <a:p>
            <a:pPr lvl="0">
              <a:spcBef>
                <a:spcPts val="0"/>
              </a:spcBef>
              <a:buNone/>
            </a:pPr>
            <a:r>
              <a:rPr lang="en"/>
              <a:t>Features of the atm gas abs make it into water and how they are filled up due to inelastic scattering</a:t>
            </a:r>
          </a:p>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Shape 227"/>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28" name="Shape 22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What causes the shape</a:t>
            </a:r>
          </a:p>
          <a:p>
            <a:pPr lvl="0">
              <a:spcBef>
                <a:spcPts val="0"/>
              </a:spcBef>
              <a:buNone/>
            </a:pPr>
            <a:r>
              <a:rPr lang="en"/>
              <a:t>Diffuse comes from the sunlight - rayleigh scattering. Slope could tell us something about the aerosol in the air.</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Shape 232"/>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33" name="Shape 23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Discussion of PAR: </a:t>
            </a:r>
          </a:p>
          <a:p>
            <a:pPr lvl="0">
              <a:spcBef>
                <a:spcPts val="0"/>
              </a:spcBef>
              <a:buNone/>
            </a:pPr>
            <a:r>
              <a:t/>
            </a:r>
            <a:endParaRPr/>
          </a:p>
          <a:p>
            <a:pPr lvl="0">
              <a:spcBef>
                <a:spcPts val="0"/>
              </a:spcBef>
              <a:buNone/>
            </a:pPr>
            <a:r>
              <a:rPr lang="en"/>
              <a:t>Curt M PAR rand;  PAR needs to be in numbers of photons per square meter per second NOT in watts and other crap. </a:t>
            </a:r>
          </a:p>
          <a:p>
            <a:pPr lvl="0">
              <a:spcBef>
                <a:spcPts val="0"/>
              </a:spcBef>
              <a:buNone/>
            </a:pPr>
            <a:r>
              <a:t/>
            </a:r>
            <a:endParaRPr/>
          </a:p>
          <a:p>
            <a:pPr lvl="0">
              <a:spcBef>
                <a:spcPts val="0"/>
              </a:spcBef>
              <a:buNone/>
            </a:pPr>
            <a:r>
              <a:rPr lang="en"/>
              <a:t>You can calculate PAR with ED because you have the cosine factor which is a problem. People do this in ecosystem models and THIS IS JUST NOT RIGHT. You need to use scalar irradiance not plane irradiance and do it in photons NOT watts.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Ratio of bbp/b tells us something on the composition. In absolute values we cannot say anything about the size distr.</a:t>
            </a:r>
          </a:p>
          <a:p>
            <a:pPr lvl="0" rtl="0">
              <a:spcBef>
                <a:spcPts val="0"/>
              </a:spcBef>
              <a:buNone/>
            </a:pPr>
            <a:r>
              <a:rPr lang="en"/>
              <a:t>She shouldn’t have used the total backscattering here. Instead, we should look at the ratio.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The smaller the size the larger the backscattering fraction is because the bbs is determined by the composition. The ratio shows you the sensitivity to size and index of refraction. The larger the index of refraction the higher the backscattering ratio. What is the maximum backscattering ratio you could possible observe? 0.5 is your absolute max for the kind of materials we are dealing with. </a:t>
            </a:r>
          </a:p>
          <a:p>
            <a:pPr lvl="0">
              <a:spcBef>
                <a:spcPts val="0"/>
              </a:spcBef>
              <a:buNone/>
            </a:pPr>
            <a:r>
              <a:rPr lang="en"/>
              <a:t>Then you consider the size.</a:t>
            </a:r>
          </a:p>
          <a:p>
            <a:pPr lvl="0">
              <a:spcBef>
                <a:spcPts val="0"/>
              </a:spcBef>
              <a:buNone/>
            </a:pPr>
            <a:r>
              <a:t/>
            </a:r>
            <a:endParaRPr/>
          </a:p>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You can see variability in sun-pointing differences.</a:t>
            </a:r>
          </a:p>
          <a:p>
            <a:pPr lvl="0">
              <a:spcBef>
                <a:spcPts val="0"/>
              </a:spcBef>
              <a:buNone/>
            </a:pPr>
            <a:r>
              <a:rPr lang="en"/>
              <a:t>Known: </a:t>
            </a:r>
            <a:r>
              <a:rPr lang="en"/>
              <a:t>The solar radiation at short UV wavelengths decreases rapidly with increasing air mass</a:t>
            </a:r>
          </a:p>
          <a:p>
            <a:pPr lvl="0">
              <a:spcBef>
                <a:spcPts val="0"/>
              </a:spcBef>
              <a:buNone/>
            </a:pPr>
            <a:r>
              <a:t/>
            </a:r>
            <a:endParaRPr/>
          </a:p>
          <a:p>
            <a:pPr lvl="0">
              <a:spcBef>
                <a:spcPts val="0"/>
              </a:spcBef>
              <a:buNone/>
            </a:pPr>
            <a:r>
              <a:rPr lang="en"/>
              <a:t>They usually measure aerosols. We took measurements between 30 and 40 sun zenith angle.</a:t>
            </a:r>
          </a:p>
          <a:p>
            <a:pPr lvl="0">
              <a:spcBef>
                <a:spcPts val="0"/>
              </a:spcBef>
              <a:buNone/>
            </a:pPr>
            <a:r>
              <a:rPr lang="en"/>
              <a:t>Longer pathlength, more air mass</a:t>
            </a:r>
          </a:p>
          <a:p>
            <a:pPr lvl="0">
              <a:spcBef>
                <a:spcPts val="0"/>
              </a:spcBef>
              <a:buNone/>
            </a:pPr>
            <a:r>
              <a:t/>
            </a:r>
            <a:endParaRPr/>
          </a:p>
          <a:p>
            <a:pPr lvl="0">
              <a:spcBef>
                <a:spcPts val="0"/>
              </a:spcBef>
              <a:buNone/>
            </a:pPr>
            <a:r>
              <a:rPr lang="en"/>
              <a:t>Past 70 deg you use some fancier equation :-)</a:t>
            </a:r>
          </a:p>
          <a:p>
            <a:pPr lvl="0">
              <a:spcBef>
                <a:spcPts val="0"/>
              </a:spcBef>
              <a:buNone/>
            </a:pPr>
            <a:r>
              <a:t/>
            </a:r>
            <a:endParaRPr/>
          </a:p>
          <a:p>
            <a:pPr lvl="0">
              <a:spcBef>
                <a:spcPts val="0"/>
              </a:spcBef>
              <a:buNone/>
            </a:pPr>
            <a:r>
              <a:rPr lang="en"/>
              <a:t>Plot airmass vs time.: you don’t need to take many measurements. Like one every 30 min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992766"/>
            <a:ext cx="8520600" cy="27369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3778833"/>
            <a:ext cx="8520600" cy="10569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474833"/>
            <a:ext cx="8520600" cy="26181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4202966"/>
            <a:ext cx="8520600" cy="17343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867800"/>
            <a:ext cx="8520600" cy="11223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593366"/>
            <a:ext cx="8520600" cy="7635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536633"/>
            <a:ext cx="8520600" cy="4555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593366"/>
            <a:ext cx="8520600" cy="7635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536633"/>
            <a:ext cx="3999900" cy="4555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536633"/>
            <a:ext cx="3999900" cy="4555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593366"/>
            <a:ext cx="8520600" cy="7635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740800"/>
            <a:ext cx="2808000" cy="1007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852800"/>
            <a:ext cx="2808000" cy="42393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600200"/>
            <a:ext cx="6367800" cy="54543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66"/>
            <a:ext cx="4572000" cy="68580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644233"/>
            <a:ext cx="4045200" cy="19764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3737433"/>
            <a:ext cx="4045200" cy="16467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965433"/>
            <a:ext cx="3837000" cy="49269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5640766"/>
            <a:ext cx="5998800" cy="8067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593366"/>
            <a:ext cx="8520600" cy="7635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536633"/>
            <a:ext cx="8520600" cy="45552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6217622"/>
            <a:ext cx="548700" cy="5247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2.png"/><Relationship Id="rId4" Type="http://schemas.openxmlformats.org/officeDocument/2006/relationships/hyperlink" Target="http://resource.npl.co.uk/acoustics/techguides/soundseawater/refs.html#6"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4.pn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8.jp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1.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Shape 54"/>
          <p:cNvSpPr txBox="1"/>
          <p:nvPr>
            <p:ph type="title"/>
          </p:nvPr>
        </p:nvSpPr>
        <p:spPr>
          <a:xfrm>
            <a:off x="311700" y="153591"/>
            <a:ext cx="8520600" cy="763500"/>
          </a:xfrm>
          <a:prstGeom prst="rect">
            <a:avLst/>
          </a:prstGeom>
        </p:spPr>
        <p:txBody>
          <a:bodyPr anchorCtr="0" anchor="t" bIns="91425" lIns="91425" rIns="91425" tIns="91425">
            <a:noAutofit/>
          </a:bodyPr>
          <a:lstStyle/>
          <a:p>
            <a:pPr lvl="0">
              <a:spcBef>
                <a:spcPts val="0"/>
              </a:spcBef>
              <a:buNone/>
            </a:pPr>
            <a:r>
              <a:rPr lang="en"/>
              <a:t>Lab 4 revisited</a:t>
            </a:r>
          </a:p>
        </p:txBody>
      </p:sp>
      <p:pic>
        <p:nvPicPr>
          <p:cNvPr id="55" name="Shape 55"/>
          <p:cNvPicPr preferRelativeResize="0"/>
          <p:nvPr/>
        </p:nvPicPr>
        <p:blipFill>
          <a:blip r:embed="rId3">
            <a:alphaModFix/>
          </a:blip>
          <a:stretch>
            <a:fillRect/>
          </a:stretch>
        </p:blipFill>
        <p:spPr>
          <a:xfrm>
            <a:off x="872800" y="742150"/>
            <a:ext cx="7648824" cy="5930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Shape 114"/>
          <p:cNvSpPr txBox="1"/>
          <p:nvPr>
            <p:ph type="title"/>
          </p:nvPr>
        </p:nvSpPr>
        <p:spPr>
          <a:xfrm>
            <a:off x="311700" y="593366"/>
            <a:ext cx="8520600" cy="763500"/>
          </a:xfrm>
          <a:prstGeom prst="rect">
            <a:avLst/>
          </a:prstGeom>
        </p:spPr>
        <p:txBody>
          <a:bodyPr anchorCtr="0" anchor="t" bIns="91425" lIns="91425" rIns="91425" tIns="91425">
            <a:noAutofit/>
          </a:bodyPr>
          <a:lstStyle/>
          <a:p>
            <a:pPr lvl="0">
              <a:spcBef>
                <a:spcPts val="0"/>
              </a:spcBef>
              <a:buNone/>
            </a:pPr>
            <a:r>
              <a:rPr lang="en"/>
              <a:t>Something went wrong !</a:t>
            </a:r>
          </a:p>
        </p:txBody>
      </p:sp>
      <p:sp>
        <p:nvSpPr>
          <p:cNvPr id="115" name="Shape 115"/>
          <p:cNvSpPr txBox="1"/>
          <p:nvPr>
            <p:ph idx="1" type="body"/>
          </p:nvPr>
        </p:nvSpPr>
        <p:spPr>
          <a:xfrm>
            <a:off x="311700" y="1536633"/>
            <a:ext cx="8520600" cy="4555200"/>
          </a:xfrm>
          <a:prstGeom prst="rect">
            <a:avLst/>
          </a:prstGeom>
        </p:spPr>
        <p:txBody>
          <a:bodyPr anchorCtr="0" anchor="t" bIns="91425" lIns="91425" rIns="91425" tIns="91425">
            <a:noAutofit/>
          </a:bodyPr>
          <a:lstStyle/>
          <a:p>
            <a:pPr lvl="0" rtl="0">
              <a:lnSpc>
                <a:spcPct val="100000"/>
              </a:lnSpc>
              <a:spcBef>
                <a:spcPts val="0"/>
              </a:spcBef>
              <a:spcAft>
                <a:spcPts val="0"/>
              </a:spcAft>
              <a:buNone/>
            </a:pPr>
            <a:r>
              <a:rPr lang="en"/>
              <a:t>Irradiance [W/m2 ] = signal [mV] * cal_factor [W/m2 /mV] </a:t>
            </a:r>
          </a:p>
          <a:p>
            <a:pPr lvl="0" rtl="0">
              <a:lnSpc>
                <a:spcPct val="100000"/>
              </a:lnSpc>
              <a:spcBef>
                <a:spcPts val="0"/>
              </a:spcBef>
              <a:spcAft>
                <a:spcPts val="0"/>
              </a:spcAft>
              <a:buNone/>
            </a:pPr>
            <a:r>
              <a:t/>
            </a:r>
            <a:endParaRPr/>
          </a:p>
          <a:p>
            <a:pPr lvl="0" rtl="0">
              <a:lnSpc>
                <a:spcPct val="100000"/>
              </a:lnSpc>
              <a:spcBef>
                <a:spcPts val="0"/>
              </a:spcBef>
              <a:spcAft>
                <a:spcPts val="0"/>
              </a:spcAft>
              <a:buClr>
                <a:schemeClr val="dk1"/>
              </a:buClr>
              <a:buSzPct val="61111"/>
              <a:buFont typeface="Arial"/>
              <a:buNone/>
            </a:pPr>
            <a:r>
              <a:rPr lang="en"/>
              <a:t>Cal_factor yielded values higher than the Extraterrestrial irradiance</a:t>
            </a:r>
          </a:p>
          <a:p>
            <a:pPr lvl="0" rtl="0">
              <a:lnSpc>
                <a:spcPct val="100000"/>
              </a:lnSpc>
              <a:spcBef>
                <a:spcPts val="0"/>
              </a:spcBef>
              <a:spcAft>
                <a:spcPts val="0"/>
              </a:spcAft>
              <a:buClr>
                <a:schemeClr val="dk1"/>
              </a:buClr>
              <a:buSzPct val="61111"/>
              <a:buFont typeface="Arial"/>
              <a:buNone/>
            </a:pPr>
            <a:r>
              <a:t/>
            </a:r>
            <a:endParaRPr/>
          </a:p>
          <a:p>
            <a:pPr lvl="0" rtl="0">
              <a:lnSpc>
                <a:spcPct val="100000"/>
              </a:lnSpc>
              <a:spcBef>
                <a:spcPts val="0"/>
              </a:spcBef>
              <a:spcAft>
                <a:spcPts val="0"/>
              </a:spcAft>
              <a:buNone/>
            </a:pPr>
            <a:r>
              <a:t/>
            </a:r>
            <a:endParaRPr/>
          </a:p>
          <a:p>
            <a:pPr lvl="0">
              <a:spcBef>
                <a:spcPts val="0"/>
              </a:spcBef>
              <a:buNone/>
            </a:pPr>
            <a:r>
              <a:t/>
            </a:r>
            <a:endParaRPr/>
          </a:p>
        </p:txBody>
      </p:sp>
      <p:pic>
        <p:nvPicPr>
          <p:cNvPr id="116" name="Shape 116"/>
          <p:cNvPicPr preferRelativeResize="0"/>
          <p:nvPr/>
        </p:nvPicPr>
        <p:blipFill rotWithShape="1">
          <a:blip r:embed="rId3">
            <a:alphaModFix/>
          </a:blip>
          <a:srcRect b="11174" l="8917" r="0" t="11174"/>
          <a:stretch/>
        </p:blipFill>
        <p:spPr>
          <a:xfrm>
            <a:off x="2613175" y="2638650"/>
            <a:ext cx="3617625" cy="33652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Shape 121"/>
          <p:cNvSpPr txBox="1"/>
          <p:nvPr>
            <p:ph type="title"/>
          </p:nvPr>
        </p:nvSpPr>
        <p:spPr>
          <a:xfrm>
            <a:off x="311700" y="593366"/>
            <a:ext cx="8520600" cy="763500"/>
          </a:xfrm>
          <a:prstGeom prst="rect">
            <a:avLst/>
          </a:prstGeom>
        </p:spPr>
        <p:txBody>
          <a:bodyPr anchorCtr="0" anchor="t" bIns="91425" lIns="91425" rIns="91425" tIns="91425">
            <a:noAutofit/>
          </a:bodyPr>
          <a:lstStyle/>
          <a:p>
            <a:pPr lvl="0">
              <a:spcBef>
                <a:spcPts val="0"/>
              </a:spcBef>
              <a:buNone/>
            </a:pPr>
            <a:r>
              <a:rPr lang="en"/>
              <a:t>Sunphotometer</a:t>
            </a:r>
          </a:p>
        </p:txBody>
      </p:sp>
      <p:sp>
        <p:nvSpPr>
          <p:cNvPr id="122" name="Shape 122"/>
          <p:cNvSpPr txBox="1"/>
          <p:nvPr>
            <p:ph idx="1" type="body"/>
          </p:nvPr>
        </p:nvSpPr>
        <p:spPr>
          <a:xfrm>
            <a:off x="311700" y="1536633"/>
            <a:ext cx="8520600" cy="4555200"/>
          </a:xfrm>
          <a:prstGeom prst="rect">
            <a:avLst/>
          </a:prstGeom>
        </p:spPr>
        <p:txBody>
          <a:bodyPr anchorCtr="0" anchor="t" bIns="91425" lIns="91425" rIns="91425" tIns="91425">
            <a:noAutofit/>
          </a:bodyPr>
          <a:lstStyle/>
          <a:p>
            <a:pPr lvl="0">
              <a:spcBef>
                <a:spcPts val="0"/>
              </a:spcBef>
              <a:buNone/>
            </a:pPr>
            <a:r>
              <a:rPr lang="en">
                <a:solidFill>
                  <a:srgbClr val="000000"/>
                </a:solidFill>
              </a:rPr>
              <a:t>Isolating Optical Depth:</a:t>
            </a:r>
          </a:p>
          <a:p>
            <a:pPr lvl="0">
              <a:spcBef>
                <a:spcPts val="0"/>
              </a:spcBef>
              <a:buNone/>
            </a:pPr>
            <a:r>
              <a:rPr lang="en">
                <a:solidFill>
                  <a:srgbClr val="000000"/>
                </a:solidFill>
              </a:rPr>
              <a:t>E = E0 exp(-Tau m)</a:t>
            </a:r>
          </a:p>
          <a:p>
            <a:pPr lvl="0">
              <a:spcBef>
                <a:spcPts val="0"/>
              </a:spcBef>
              <a:buNone/>
            </a:pPr>
            <a:r>
              <a:rPr lang="en">
                <a:solidFill>
                  <a:srgbClr val="000000"/>
                </a:solidFill>
              </a:rPr>
              <a:t>E / E0 = exp(-Tau m)</a:t>
            </a:r>
          </a:p>
          <a:p>
            <a:pPr lvl="0">
              <a:spcBef>
                <a:spcPts val="0"/>
              </a:spcBef>
              <a:buNone/>
            </a:pPr>
            <a:r>
              <a:rPr lang="en">
                <a:solidFill>
                  <a:srgbClr val="000000"/>
                </a:solidFill>
              </a:rPr>
              <a:t>ln(E/E0) = -Tau m</a:t>
            </a:r>
          </a:p>
          <a:p>
            <a:pPr lvl="0">
              <a:spcBef>
                <a:spcPts val="0"/>
              </a:spcBef>
              <a:buNone/>
            </a:pPr>
            <a:r>
              <a:rPr lang="en">
                <a:solidFill>
                  <a:srgbClr val="000000"/>
                </a:solidFill>
              </a:rPr>
              <a:t>-ln(E/E0)/m = Tau</a:t>
            </a:r>
          </a:p>
          <a:p>
            <a:pPr lvl="0">
              <a:spcBef>
                <a:spcPts val="0"/>
              </a:spcBef>
              <a:buClr>
                <a:schemeClr val="dk1"/>
              </a:buClr>
              <a:buSzPct val="91666"/>
              <a:buFont typeface="Arial"/>
              <a:buNone/>
            </a:pPr>
            <a:r>
              <a:t/>
            </a:r>
            <a:endParaRPr sz="1200">
              <a:solidFill>
                <a:srgbClr val="000000"/>
              </a:solidFill>
            </a:endParaRPr>
          </a:p>
          <a:p>
            <a:pPr lvl="0">
              <a:spcBef>
                <a:spcPts val="0"/>
              </a:spcBef>
              <a:buNone/>
            </a:pPr>
            <a:r>
              <a:t/>
            </a:r>
            <a:endParaRPr>
              <a:solidFill>
                <a:srgbClr val="000000"/>
              </a:solidFill>
            </a:endParaRPr>
          </a:p>
          <a:p>
            <a:pPr lvl="0">
              <a:spcBef>
                <a:spcPts val="0"/>
              </a:spcBef>
              <a:buNone/>
            </a:pPr>
            <a:r>
              <a:t/>
            </a:r>
            <a:endParaRPr>
              <a:solidFill>
                <a:srgbClr val="000000"/>
              </a:solidFill>
            </a:endParaRPr>
          </a:p>
        </p:txBody>
      </p:sp>
      <p:pic>
        <p:nvPicPr>
          <p:cNvPr id="123" name="Shape 123"/>
          <p:cNvPicPr preferRelativeResize="0"/>
          <p:nvPr/>
        </p:nvPicPr>
        <p:blipFill>
          <a:blip r:embed="rId3">
            <a:alphaModFix/>
          </a:blip>
          <a:stretch>
            <a:fillRect/>
          </a:stretch>
        </p:blipFill>
        <p:spPr>
          <a:xfrm>
            <a:off x="3263100" y="803050"/>
            <a:ext cx="5569200" cy="5569199"/>
          </a:xfrm>
          <a:prstGeom prst="rect">
            <a:avLst/>
          </a:prstGeom>
          <a:noFill/>
          <a:ln>
            <a:noFill/>
          </a:ln>
        </p:spPr>
      </p:pic>
      <p:sp>
        <p:nvSpPr>
          <p:cNvPr id="124" name="Shape 124"/>
          <p:cNvSpPr txBox="1"/>
          <p:nvPr/>
        </p:nvSpPr>
        <p:spPr>
          <a:xfrm>
            <a:off x="534825" y="5046200"/>
            <a:ext cx="2829900" cy="2191500"/>
          </a:xfrm>
          <a:prstGeom prst="rect">
            <a:avLst/>
          </a:prstGeom>
          <a:noFill/>
          <a:ln>
            <a:noFill/>
          </a:ln>
        </p:spPr>
        <p:txBody>
          <a:bodyPr anchorCtr="0" anchor="t" bIns="91425" lIns="91425" rIns="91425" tIns="91425">
            <a:noAutofit/>
          </a:bodyPr>
          <a:lstStyle/>
          <a:p>
            <a:pPr lvl="0">
              <a:spcBef>
                <a:spcPts val="0"/>
              </a:spcBef>
              <a:buNone/>
            </a:pPr>
            <a:r>
              <a:rPr lang="en"/>
              <a:t>As seen on the plot, the optical depth magnitude decreases with time, as opposed to what we would expect. </a:t>
            </a:r>
          </a:p>
        </p:txBody>
      </p:sp>
      <p:sp>
        <p:nvSpPr>
          <p:cNvPr id="125" name="Shape 125"/>
          <p:cNvSpPr txBox="1"/>
          <p:nvPr/>
        </p:nvSpPr>
        <p:spPr>
          <a:xfrm>
            <a:off x="892325" y="3938900"/>
            <a:ext cx="2077800" cy="256200"/>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Clr>
                <a:schemeClr val="dk1"/>
              </a:buClr>
              <a:buSzPct val="91666"/>
              <a:buFont typeface="Arial"/>
              <a:buNone/>
            </a:pPr>
            <a:r>
              <a:rPr lang="en" sz="1200">
                <a:solidFill>
                  <a:schemeClr val="dk1"/>
                </a:solidFill>
              </a:rPr>
              <a:t>Where E0=E</a:t>
            </a:r>
            <a:r>
              <a:rPr baseline="-25000" lang="en" sz="1200">
                <a:solidFill>
                  <a:schemeClr val="dk1"/>
                </a:solidFill>
              </a:rPr>
              <a:t>mean</a:t>
            </a:r>
            <a:r>
              <a:rPr lang="en" sz="1200">
                <a:solidFill>
                  <a:schemeClr val="dk1"/>
                </a:solidFill>
              </a:rPr>
              <a:t> * orbex</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Shape 130"/>
          <p:cNvSpPr txBox="1"/>
          <p:nvPr>
            <p:ph type="title"/>
          </p:nvPr>
        </p:nvSpPr>
        <p:spPr>
          <a:xfrm>
            <a:off x="311700" y="271553"/>
            <a:ext cx="8520600" cy="1085400"/>
          </a:xfrm>
          <a:prstGeom prst="rect">
            <a:avLst/>
          </a:prstGeom>
        </p:spPr>
        <p:txBody>
          <a:bodyPr anchorCtr="0" anchor="t" bIns="91425" lIns="91425" rIns="91425" tIns="91425">
            <a:noAutofit/>
          </a:bodyPr>
          <a:lstStyle/>
          <a:p>
            <a:pPr lvl="0">
              <a:spcBef>
                <a:spcPts val="0"/>
              </a:spcBef>
              <a:buNone/>
            </a:pPr>
            <a:r>
              <a:rPr lang="en"/>
              <a:t>Hyper PRO profile data</a:t>
            </a:r>
          </a:p>
          <a:p>
            <a:pPr lvl="0">
              <a:spcBef>
                <a:spcPts val="0"/>
              </a:spcBef>
              <a:buNone/>
            </a:pPr>
            <a:r>
              <a:rPr lang="en"/>
              <a:t>Pressure → Depth (UNESCO procedure)</a:t>
            </a:r>
          </a:p>
        </p:txBody>
      </p:sp>
      <p:pic>
        <p:nvPicPr>
          <p:cNvPr id="131" name="Shape 131"/>
          <p:cNvPicPr preferRelativeResize="0"/>
          <p:nvPr/>
        </p:nvPicPr>
        <p:blipFill rotWithShape="1">
          <a:blip r:embed="rId3">
            <a:alphaModFix/>
          </a:blip>
          <a:srcRect b="0" l="0" r="18850" t="26454"/>
          <a:stretch/>
        </p:blipFill>
        <p:spPr>
          <a:xfrm>
            <a:off x="92400" y="1511200"/>
            <a:ext cx="8739900" cy="5111725"/>
          </a:xfrm>
          <a:prstGeom prst="rect">
            <a:avLst/>
          </a:prstGeom>
          <a:noFill/>
          <a:ln>
            <a:noFill/>
          </a:ln>
        </p:spPr>
      </p:pic>
      <p:sp>
        <p:nvSpPr>
          <p:cNvPr id="132" name="Shape 132"/>
          <p:cNvSpPr txBox="1"/>
          <p:nvPr/>
        </p:nvSpPr>
        <p:spPr>
          <a:xfrm>
            <a:off x="5018550" y="2091025"/>
            <a:ext cx="3958800" cy="679800"/>
          </a:xfrm>
          <a:prstGeom prst="rect">
            <a:avLst/>
          </a:prstGeom>
          <a:noFill/>
          <a:ln>
            <a:noFill/>
          </a:ln>
        </p:spPr>
        <p:txBody>
          <a:bodyPr anchorCtr="0" anchor="t" bIns="91425" lIns="91425" rIns="91425" tIns="91425">
            <a:noAutofit/>
          </a:bodyPr>
          <a:lstStyle/>
          <a:p>
            <a:pPr lvl="0">
              <a:spcBef>
                <a:spcPts val="0"/>
              </a:spcBef>
              <a:buNone/>
            </a:pPr>
            <a:r>
              <a:rPr lang="en" sz="2400">
                <a:solidFill>
                  <a:srgbClr val="1874CD"/>
                </a:solidFill>
                <a:hlinkClick r:id="rId4"/>
              </a:rPr>
              <a:t>Leroy and Parthiot (1998)</a:t>
            </a:r>
            <a:r>
              <a:rPr lang="en" sz="2400">
                <a:solidFill>
                  <a:schemeClr val="dk1"/>
                </a:solidFill>
                <a:highlight>
                  <a:srgbClr val="FFFFFF"/>
                </a:highlight>
              </a:rPr>
              <a:t> </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pic>
        <p:nvPicPr>
          <p:cNvPr id="137" name="Shape 137"/>
          <p:cNvPicPr preferRelativeResize="0"/>
          <p:nvPr/>
        </p:nvPicPr>
        <p:blipFill>
          <a:blip r:embed="rId3">
            <a:alphaModFix/>
          </a:blip>
          <a:stretch>
            <a:fillRect/>
          </a:stretch>
        </p:blipFill>
        <p:spPr>
          <a:xfrm>
            <a:off x="152400" y="152400"/>
            <a:ext cx="8740094" cy="655319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pic>
        <p:nvPicPr>
          <p:cNvPr id="142" name="Shape 142"/>
          <p:cNvPicPr preferRelativeResize="0"/>
          <p:nvPr/>
        </p:nvPicPr>
        <p:blipFill>
          <a:blip r:embed="rId3">
            <a:alphaModFix/>
          </a:blip>
          <a:stretch>
            <a:fillRect/>
          </a:stretch>
        </p:blipFill>
        <p:spPr>
          <a:xfrm>
            <a:off x="152400" y="152400"/>
            <a:ext cx="8740094" cy="655319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Shape 147"/>
          <p:cNvSpPr txBox="1"/>
          <p:nvPr>
            <p:ph type="title"/>
          </p:nvPr>
        </p:nvSpPr>
        <p:spPr>
          <a:xfrm>
            <a:off x="0" y="-8"/>
            <a:ext cx="8520600" cy="763500"/>
          </a:xfrm>
          <a:prstGeom prst="rect">
            <a:avLst/>
          </a:prstGeom>
        </p:spPr>
        <p:txBody>
          <a:bodyPr anchorCtr="0" anchor="t" bIns="91425" lIns="91425" rIns="91425" tIns="91425">
            <a:noAutofit/>
          </a:bodyPr>
          <a:lstStyle/>
          <a:p>
            <a:pPr lvl="0">
              <a:spcBef>
                <a:spcPts val="0"/>
              </a:spcBef>
              <a:buNone/>
            </a:pPr>
            <a:r>
              <a:rPr lang="en"/>
              <a:t>HyperPro Rrs spectra</a:t>
            </a:r>
          </a:p>
        </p:txBody>
      </p:sp>
      <p:pic>
        <p:nvPicPr>
          <p:cNvPr descr="HPBuoy_Rrs.png" id="148" name="Shape 148"/>
          <p:cNvPicPr preferRelativeResize="0"/>
          <p:nvPr/>
        </p:nvPicPr>
        <p:blipFill rotWithShape="1">
          <a:blip r:embed="rId3">
            <a:alphaModFix/>
          </a:blip>
          <a:srcRect b="0" l="6047" r="6047" t="0"/>
          <a:stretch/>
        </p:blipFill>
        <p:spPr>
          <a:xfrm>
            <a:off x="164237" y="582799"/>
            <a:ext cx="8815524" cy="62752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pic>
        <p:nvPicPr>
          <p:cNvPr descr="HPLee_Rrs.png" id="153" name="Shape 153"/>
          <p:cNvPicPr preferRelativeResize="0"/>
          <p:nvPr/>
        </p:nvPicPr>
        <p:blipFill rotWithShape="1">
          <a:blip r:embed="rId3">
            <a:alphaModFix/>
          </a:blip>
          <a:srcRect b="0" l="2348" r="4097" t="0"/>
          <a:stretch/>
        </p:blipFill>
        <p:spPr>
          <a:xfrm>
            <a:off x="0" y="468065"/>
            <a:ext cx="9144000" cy="612103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pic>
        <p:nvPicPr>
          <p:cNvPr descr="HPBuoy_SeaWiFS.png" id="158" name="Shape 158"/>
          <p:cNvPicPr preferRelativeResize="0"/>
          <p:nvPr/>
        </p:nvPicPr>
        <p:blipFill rotWithShape="1">
          <a:blip r:embed="rId3">
            <a:alphaModFix/>
          </a:blip>
          <a:srcRect b="0" l="5507" r="6510" t="0"/>
          <a:stretch/>
        </p:blipFill>
        <p:spPr>
          <a:xfrm>
            <a:off x="0" y="370212"/>
            <a:ext cx="9143998" cy="61175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pic>
        <p:nvPicPr>
          <p:cNvPr id="163" name="Shape 163"/>
          <p:cNvPicPr preferRelativeResize="0"/>
          <p:nvPr/>
        </p:nvPicPr>
        <p:blipFill rotWithShape="1">
          <a:blip r:embed="rId3">
            <a:alphaModFix/>
          </a:blip>
          <a:srcRect b="0" l="3264" r="6807" t="0"/>
          <a:stretch/>
        </p:blipFill>
        <p:spPr>
          <a:xfrm>
            <a:off x="0" y="1159925"/>
            <a:ext cx="9144000" cy="5571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pic>
        <p:nvPicPr>
          <p:cNvPr id="168" name="Shape 168"/>
          <p:cNvPicPr preferRelativeResize="0"/>
          <p:nvPr/>
        </p:nvPicPr>
        <p:blipFill>
          <a:blip r:embed="rId3">
            <a:alphaModFix/>
          </a:blip>
          <a:stretch>
            <a:fillRect/>
          </a:stretch>
        </p:blipFill>
        <p:spPr>
          <a:xfrm>
            <a:off x="0" y="0"/>
            <a:ext cx="9143999" cy="6857999"/>
          </a:xfrm>
          <a:prstGeom prst="rect">
            <a:avLst/>
          </a:prstGeom>
          <a:noFill/>
          <a:ln>
            <a:noFill/>
          </a:ln>
        </p:spPr>
      </p:pic>
      <p:sp>
        <p:nvSpPr>
          <p:cNvPr id="169" name="Shape 169"/>
          <p:cNvSpPr/>
          <p:nvPr/>
        </p:nvSpPr>
        <p:spPr>
          <a:xfrm>
            <a:off x="6039650" y="2777775"/>
            <a:ext cx="2143800" cy="322800"/>
          </a:xfrm>
          <a:prstGeom prst="rect">
            <a:avLst/>
          </a:prstGeom>
          <a:noFill/>
          <a:ln cap="flat" cmpd="sng" w="19050">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Shape 60"/>
          <p:cNvSpPr txBox="1"/>
          <p:nvPr>
            <p:ph type="title"/>
          </p:nvPr>
        </p:nvSpPr>
        <p:spPr>
          <a:xfrm>
            <a:off x="311700" y="593366"/>
            <a:ext cx="8520600" cy="763500"/>
          </a:xfrm>
          <a:prstGeom prst="rect">
            <a:avLst/>
          </a:prstGeom>
        </p:spPr>
        <p:txBody>
          <a:bodyPr anchorCtr="0" anchor="t" bIns="91425" lIns="91425" rIns="91425" tIns="91425">
            <a:noAutofit/>
          </a:bodyPr>
          <a:lstStyle/>
          <a:p>
            <a:pPr lvl="0">
              <a:spcBef>
                <a:spcPts val="0"/>
              </a:spcBef>
              <a:buNone/>
            </a:pPr>
            <a:r>
              <a:t/>
            </a:r>
            <a:endParaRPr/>
          </a:p>
        </p:txBody>
      </p:sp>
      <p:sp>
        <p:nvSpPr>
          <p:cNvPr id="61" name="Shape 61"/>
          <p:cNvSpPr txBox="1"/>
          <p:nvPr>
            <p:ph idx="1" type="body"/>
          </p:nvPr>
        </p:nvSpPr>
        <p:spPr>
          <a:xfrm>
            <a:off x="311700" y="1536633"/>
            <a:ext cx="8520600" cy="4555200"/>
          </a:xfrm>
          <a:prstGeom prst="rect">
            <a:avLst/>
          </a:prstGeom>
        </p:spPr>
        <p:txBody>
          <a:bodyPr anchorCtr="0" anchor="t" bIns="91425" lIns="91425" rIns="91425" tIns="91425">
            <a:noAutofit/>
          </a:bodyPr>
          <a:lstStyle/>
          <a:p>
            <a:pPr lvl="0">
              <a:spcBef>
                <a:spcPts val="0"/>
              </a:spcBef>
              <a:buNone/>
            </a:pPr>
            <a:r>
              <a:t/>
            </a:r>
            <a:endParaRPr/>
          </a:p>
        </p:txBody>
      </p:sp>
      <p:pic>
        <p:nvPicPr>
          <p:cNvPr id="62" name="Shape 62"/>
          <p:cNvPicPr preferRelativeResize="0"/>
          <p:nvPr/>
        </p:nvPicPr>
        <p:blipFill>
          <a:blip r:embed="rId3">
            <a:alphaModFix/>
          </a:blip>
          <a:stretch>
            <a:fillRect/>
          </a:stretch>
        </p:blipFill>
        <p:spPr>
          <a:xfrm>
            <a:off x="443738" y="76925"/>
            <a:ext cx="8256535"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Shape 174"/>
          <p:cNvSpPr txBox="1"/>
          <p:nvPr>
            <p:ph type="title"/>
          </p:nvPr>
        </p:nvSpPr>
        <p:spPr>
          <a:xfrm>
            <a:off x="208462" y="218491"/>
            <a:ext cx="8520600" cy="763500"/>
          </a:xfrm>
          <a:prstGeom prst="rect">
            <a:avLst/>
          </a:prstGeom>
        </p:spPr>
        <p:txBody>
          <a:bodyPr anchorCtr="0" anchor="t" bIns="91425" lIns="91425" rIns="91425" tIns="91425">
            <a:noAutofit/>
          </a:bodyPr>
          <a:lstStyle/>
          <a:p>
            <a:pPr lvl="0" rtl="0">
              <a:spcBef>
                <a:spcPts val="0"/>
              </a:spcBef>
              <a:buNone/>
            </a:pPr>
            <a:r>
              <a:rPr lang="en"/>
              <a:t>Hydrocolor Turbidity </a:t>
            </a:r>
          </a:p>
        </p:txBody>
      </p:sp>
      <p:sp>
        <p:nvSpPr>
          <p:cNvPr id="175" name="Shape 175"/>
          <p:cNvSpPr txBox="1"/>
          <p:nvPr/>
        </p:nvSpPr>
        <p:spPr>
          <a:xfrm>
            <a:off x="2161050" y="6064150"/>
            <a:ext cx="705600" cy="308700"/>
          </a:xfrm>
          <a:prstGeom prst="rect">
            <a:avLst/>
          </a:prstGeom>
          <a:noFill/>
          <a:ln>
            <a:noFill/>
          </a:ln>
        </p:spPr>
        <p:txBody>
          <a:bodyPr anchorCtr="0" anchor="t" bIns="91425" lIns="91425" rIns="91425" tIns="91425">
            <a:noAutofit/>
          </a:bodyPr>
          <a:lstStyle/>
          <a:p>
            <a:pPr lvl="0" rtl="0">
              <a:spcBef>
                <a:spcPts val="0"/>
              </a:spcBef>
              <a:buNone/>
            </a:pPr>
            <a:r>
              <a:rPr lang="en"/>
              <a:t>N = </a:t>
            </a:r>
          </a:p>
        </p:txBody>
      </p:sp>
      <p:sp>
        <p:nvSpPr>
          <p:cNvPr id="176" name="Shape 176"/>
          <p:cNvSpPr txBox="1"/>
          <p:nvPr/>
        </p:nvSpPr>
        <p:spPr>
          <a:xfrm>
            <a:off x="208475" y="6485700"/>
            <a:ext cx="7286400" cy="308700"/>
          </a:xfrm>
          <a:prstGeom prst="rect">
            <a:avLst/>
          </a:prstGeom>
          <a:noFill/>
          <a:ln>
            <a:noFill/>
          </a:ln>
        </p:spPr>
        <p:txBody>
          <a:bodyPr anchorCtr="0" anchor="t" bIns="91425" lIns="91425" rIns="91425" tIns="91425">
            <a:noAutofit/>
          </a:bodyPr>
          <a:lstStyle/>
          <a:p>
            <a:pPr lvl="0" rtl="0">
              <a:spcBef>
                <a:spcPts val="0"/>
              </a:spcBef>
              <a:buNone/>
            </a:pPr>
            <a:r>
              <a:rPr lang="en" sz="1800"/>
              <a:t>     No. of readings       13                            11                                  4     </a:t>
            </a:r>
          </a:p>
        </p:txBody>
      </p:sp>
      <p:pic>
        <p:nvPicPr>
          <p:cNvPr id="177" name="Shape 177"/>
          <p:cNvPicPr preferRelativeResize="0"/>
          <p:nvPr/>
        </p:nvPicPr>
        <p:blipFill>
          <a:blip r:embed="rId3">
            <a:alphaModFix/>
          </a:blip>
          <a:stretch>
            <a:fillRect/>
          </a:stretch>
        </p:blipFill>
        <p:spPr>
          <a:xfrm>
            <a:off x="5438925" y="476900"/>
            <a:ext cx="2900362" cy="664368"/>
          </a:xfrm>
          <a:prstGeom prst="rect">
            <a:avLst/>
          </a:prstGeom>
          <a:noFill/>
          <a:ln>
            <a:noFill/>
          </a:ln>
        </p:spPr>
      </p:pic>
      <p:sp>
        <p:nvSpPr>
          <p:cNvPr id="178" name="Shape 178"/>
          <p:cNvSpPr txBox="1"/>
          <p:nvPr/>
        </p:nvSpPr>
        <p:spPr>
          <a:xfrm>
            <a:off x="1462775" y="1633750"/>
            <a:ext cx="7340400" cy="856500"/>
          </a:xfrm>
          <a:prstGeom prst="rect">
            <a:avLst/>
          </a:prstGeom>
          <a:noFill/>
          <a:ln>
            <a:noFill/>
          </a:ln>
        </p:spPr>
        <p:txBody>
          <a:bodyPr anchorCtr="0" anchor="t" bIns="91425" lIns="91425" rIns="91425" tIns="91425">
            <a:noAutofit/>
          </a:bodyPr>
          <a:lstStyle/>
          <a:p>
            <a:pPr lvl="0">
              <a:spcBef>
                <a:spcPts val="0"/>
              </a:spcBef>
              <a:buNone/>
            </a:pPr>
            <a:r>
              <a:t/>
            </a:r>
            <a:endParaRPr/>
          </a:p>
        </p:txBody>
      </p:sp>
      <p:pic>
        <p:nvPicPr>
          <p:cNvPr id="179" name="Shape 179"/>
          <p:cNvPicPr preferRelativeResize="0"/>
          <p:nvPr/>
        </p:nvPicPr>
        <p:blipFill>
          <a:blip r:embed="rId4">
            <a:alphaModFix/>
          </a:blip>
          <a:stretch>
            <a:fillRect/>
          </a:stretch>
        </p:blipFill>
        <p:spPr>
          <a:xfrm>
            <a:off x="683130" y="1141274"/>
            <a:ext cx="7777746" cy="518516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Shape 184"/>
          <p:cNvSpPr txBox="1"/>
          <p:nvPr>
            <p:ph type="title"/>
          </p:nvPr>
        </p:nvSpPr>
        <p:spPr>
          <a:xfrm>
            <a:off x="164525" y="196016"/>
            <a:ext cx="8520600" cy="763500"/>
          </a:xfrm>
          <a:prstGeom prst="rect">
            <a:avLst/>
          </a:prstGeom>
        </p:spPr>
        <p:txBody>
          <a:bodyPr anchorCtr="0" anchor="t" bIns="91425" lIns="91425" rIns="91425" tIns="91425">
            <a:noAutofit/>
          </a:bodyPr>
          <a:lstStyle/>
          <a:p>
            <a:pPr lvl="0" rtl="0">
              <a:spcBef>
                <a:spcPts val="0"/>
              </a:spcBef>
              <a:buNone/>
            </a:pPr>
            <a:r>
              <a:rPr lang="en"/>
              <a:t>Turbidity Minimum @ Low Tide</a:t>
            </a:r>
          </a:p>
        </p:txBody>
      </p:sp>
      <p:pic>
        <p:nvPicPr>
          <p:cNvPr id="185" name="Shape 185"/>
          <p:cNvPicPr preferRelativeResize="0"/>
          <p:nvPr/>
        </p:nvPicPr>
        <p:blipFill>
          <a:blip r:embed="rId3">
            <a:alphaModFix/>
          </a:blip>
          <a:stretch>
            <a:fillRect/>
          </a:stretch>
        </p:blipFill>
        <p:spPr>
          <a:xfrm>
            <a:off x="357800" y="1236975"/>
            <a:ext cx="8258649" cy="48704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Shape 190"/>
          <p:cNvSpPr txBox="1"/>
          <p:nvPr/>
        </p:nvSpPr>
        <p:spPr>
          <a:xfrm>
            <a:off x="0" y="0"/>
            <a:ext cx="7333200" cy="855600"/>
          </a:xfrm>
          <a:prstGeom prst="rect">
            <a:avLst/>
          </a:prstGeom>
          <a:noFill/>
          <a:ln>
            <a:noFill/>
          </a:ln>
        </p:spPr>
        <p:txBody>
          <a:bodyPr anchorCtr="0" anchor="t" bIns="91425" lIns="91425" rIns="91425" tIns="91425">
            <a:noAutofit/>
          </a:bodyPr>
          <a:lstStyle/>
          <a:p>
            <a:pPr lvl="0">
              <a:spcBef>
                <a:spcPts val="0"/>
              </a:spcBef>
              <a:buNone/>
            </a:pPr>
            <a:r>
              <a:rPr lang="en" sz="2800"/>
              <a:t>Reflectance: HydroColor vs. HyperSAS</a:t>
            </a:r>
          </a:p>
        </p:txBody>
      </p:sp>
      <p:sp>
        <p:nvSpPr>
          <p:cNvPr id="191" name="Shape 191"/>
          <p:cNvSpPr txBox="1"/>
          <p:nvPr/>
        </p:nvSpPr>
        <p:spPr>
          <a:xfrm>
            <a:off x="0" y="5551950"/>
            <a:ext cx="8951700" cy="1154100"/>
          </a:xfrm>
          <a:prstGeom prst="rect">
            <a:avLst/>
          </a:prstGeom>
          <a:solidFill>
            <a:schemeClr val="lt1"/>
          </a:solidFill>
          <a:ln>
            <a:noFill/>
          </a:ln>
        </p:spPr>
        <p:txBody>
          <a:bodyPr anchorCtr="0" anchor="t" bIns="91425" lIns="91425" rIns="91425" tIns="91425">
            <a:noAutofit/>
          </a:bodyPr>
          <a:lstStyle/>
          <a:p>
            <a:pPr lvl="0">
              <a:spcBef>
                <a:spcPts val="0"/>
              </a:spcBef>
              <a:buNone/>
            </a:pPr>
            <a:r>
              <a:rPr lang="en" sz="1600"/>
              <a:t>Top panels: </a:t>
            </a:r>
            <a:r>
              <a:rPr lang="en" sz="1600">
                <a:solidFill>
                  <a:srgbClr val="222222"/>
                </a:solidFill>
                <a:highlight>
                  <a:srgbClr val="FFFFFF"/>
                </a:highlight>
              </a:rPr>
              <a:t>±15% mean absolute relative error for all channels derived by HydroColor</a:t>
            </a:r>
          </a:p>
          <a:p>
            <a:pPr lvl="0">
              <a:spcBef>
                <a:spcPts val="0"/>
              </a:spcBef>
              <a:buNone/>
            </a:pPr>
            <a:r>
              <a:rPr lang="en" sz="1600">
                <a:solidFill>
                  <a:srgbClr val="222222"/>
                </a:solidFill>
                <a:highlight>
                  <a:srgbClr val="FFFFFF"/>
                </a:highlight>
              </a:rPr>
              <a:t>Bottom panels: Error for each observation propagated to consider uncertainty between people</a:t>
            </a:r>
          </a:p>
          <a:p>
            <a:pPr lvl="0">
              <a:spcBef>
                <a:spcPts val="0"/>
              </a:spcBef>
              <a:buNone/>
            </a:pPr>
            <a:r>
              <a:t/>
            </a:r>
            <a:endParaRPr sz="1600"/>
          </a:p>
          <a:p>
            <a:pPr lvl="0">
              <a:spcBef>
                <a:spcPts val="0"/>
              </a:spcBef>
              <a:buNone/>
            </a:pPr>
            <a:r>
              <a:rPr lang="en" sz="1600"/>
              <a:t>*HyperSAS reflectance spectrums for 40 deg. zenith and 135 deg. azimuth</a:t>
            </a:r>
          </a:p>
        </p:txBody>
      </p:sp>
      <p:pic>
        <p:nvPicPr>
          <p:cNvPr id="192" name="Shape 192"/>
          <p:cNvPicPr preferRelativeResize="0"/>
          <p:nvPr/>
        </p:nvPicPr>
        <p:blipFill rotWithShape="1">
          <a:blip r:embed="rId3">
            <a:alphaModFix/>
          </a:blip>
          <a:srcRect b="0" l="7533" r="8199" t="0"/>
          <a:stretch/>
        </p:blipFill>
        <p:spPr>
          <a:xfrm>
            <a:off x="55925" y="527650"/>
            <a:ext cx="9032148" cy="5024298"/>
          </a:xfrm>
          <a:prstGeom prst="rect">
            <a:avLst/>
          </a:prstGeom>
          <a:noFill/>
          <a:ln>
            <a:noFill/>
          </a:ln>
        </p:spPr>
      </p:pic>
      <p:pic>
        <p:nvPicPr>
          <p:cNvPr id="193" name="Shape 193"/>
          <p:cNvPicPr preferRelativeResize="0"/>
          <p:nvPr/>
        </p:nvPicPr>
        <p:blipFill>
          <a:blip r:embed="rId4">
            <a:alphaModFix/>
          </a:blip>
          <a:stretch>
            <a:fillRect/>
          </a:stretch>
        </p:blipFill>
        <p:spPr>
          <a:xfrm>
            <a:off x="6459875" y="0"/>
            <a:ext cx="2491825" cy="6603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pic>
        <p:nvPicPr>
          <p:cNvPr id="198" name="Shape 198"/>
          <p:cNvPicPr preferRelativeResize="0"/>
          <p:nvPr/>
        </p:nvPicPr>
        <p:blipFill>
          <a:blip r:embed="rId3">
            <a:alphaModFix/>
          </a:blip>
          <a:stretch>
            <a:fillRect/>
          </a:stretch>
        </p:blipFill>
        <p:spPr>
          <a:xfrm>
            <a:off x="230474" y="172836"/>
            <a:ext cx="8683049" cy="651231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Shape 203"/>
          <p:cNvSpPr txBox="1"/>
          <p:nvPr>
            <p:ph type="title"/>
          </p:nvPr>
        </p:nvSpPr>
        <p:spPr>
          <a:xfrm>
            <a:off x="3383100" y="304900"/>
            <a:ext cx="5449200" cy="763500"/>
          </a:xfrm>
          <a:prstGeom prst="rect">
            <a:avLst/>
          </a:prstGeom>
        </p:spPr>
        <p:txBody>
          <a:bodyPr anchorCtr="0" anchor="t" bIns="91425" lIns="91425" rIns="91425" tIns="91425">
            <a:noAutofit/>
          </a:bodyPr>
          <a:lstStyle/>
          <a:p>
            <a:pPr lvl="0" rtl="0">
              <a:spcBef>
                <a:spcPts val="0"/>
              </a:spcBef>
              <a:buNone/>
            </a:pPr>
            <a:r>
              <a:rPr lang="en"/>
              <a:t>Group2 </a:t>
            </a:r>
            <a:r>
              <a:rPr lang="en"/>
              <a:t>HyperSAS</a:t>
            </a:r>
          </a:p>
        </p:txBody>
      </p:sp>
      <p:sp>
        <p:nvSpPr>
          <p:cNvPr id="204" name="Shape 204"/>
          <p:cNvSpPr txBox="1"/>
          <p:nvPr>
            <p:ph idx="1" type="body"/>
          </p:nvPr>
        </p:nvSpPr>
        <p:spPr>
          <a:xfrm>
            <a:off x="311687" y="1068400"/>
            <a:ext cx="8520600" cy="4137900"/>
          </a:xfrm>
          <a:prstGeom prst="rect">
            <a:avLst/>
          </a:prstGeom>
        </p:spPr>
        <p:txBody>
          <a:bodyPr anchorCtr="0" anchor="t" bIns="91425" lIns="91425" rIns="91425" tIns="91425">
            <a:noAutofit/>
          </a:bodyPr>
          <a:lstStyle/>
          <a:p>
            <a:pPr lvl="0" rtl="0">
              <a:spcBef>
                <a:spcPts val="0"/>
              </a:spcBef>
              <a:buNone/>
            </a:pPr>
            <a:r>
              <a:rPr lang="en"/>
              <a:t>                     Azimuth =  90°                                             </a:t>
            </a:r>
            <a:r>
              <a:rPr lang="en"/>
              <a:t>Azimuth =  135°</a:t>
            </a:r>
          </a:p>
        </p:txBody>
      </p:sp>
      <p:pic>
        <p:nvPicPr>
          <p:cNvPr id="205" name="Shape 205"/>
          <p:cNvPicPr preferRelativeResize="0"/>
          <p:nvPr/>
        </p:nvPicPr>
        <p:blipFill>
          <a:blip r:embed="rId3">
            <a:alphaModFix/>
          </a:blip>
          <a:stretch>
            <a:fillRect/>
          </a:stretch>
        </p:blipFill>
        <p:spPr>
          <a:xfrm>
            <a:off x="-12" y="1597737"/>
            <a:ext cx="4877980" cy="3656326"/>
          </a:xfrm>
          <a:prstGeom prst="rect">
            <a:avLst/>
          </a:prstGeom>
          <a:noFill/>
          <a:ln>
            <a:noFill/>
          </a:ln>
        </p:spPr>
      </p:pic>
      <p:pic>
        <p:nvPicPr>
          <p:cNvPr id="206" name="Shape 206"/>
          <p:cNvPicPr preferRelativeResize="0"/>
          <p:nvPr/>
        </p:nvPicPr>
        <p:blipFill>
          <a:blip r:embed="rId4">
            <a:alphaModFix/>
          </a:blip>
          <a:stretch>
            <a:fillRect/>
          </a:stretch>
        </p:blipFill>
        <p:spPr>
          <a:xfrm>
            <a:off x="4563608" y="1645374"/>
            <a:ext cx="4750858" cy="356104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Shape 211"/>
          <p:cNvSpPr txBox="1"/>
          <p:nvPr>
            <p:ph type="title"/>
          </p:nvPr>
        </p:nvSpPr>
        <p:spPr>
          <a:xfrm>
            <a:off x="1484550" y="548075"/>
            <a:ext cx="6174900" cy="763500"/>
          </a:xfrm>
          <a:prstGeom prst="rect">
            <a:avLst/>
          </a:prstGeom>
        </p:spPr>
        <p:txBody>
          <a:bodyPr anchorCtr="0" anchor="t" bIns="91425" lIns="91425" rIns="91425" tIns="91425">
            <a:noAutofit/>
          </a:bodyPr>
          <a:lstStyle/>
          <a:p>
            <a:pPr lvl="0">
              <a:spcBef>
                <a:spcPts val="0"/>
              </a:spcBef>
              <a:buNone/>
            </a:pPr>
            <a:r>
              <a:rPr lang="en" sz="1800"/>
              <a:t>Comparison</a:t>
            </a:r>
            <a:r>
              <a:rPr lang="en" sz="1800"/>
              <a:t> of Rrs between 135 and 90 azimuth at 560 nm</a:t>
            </a:r>
          </a:p>
        </p:txBody>
      </p:sp>
      <p:sp>
        <p:nvSpPr>
          <p:cNvPr id="212" name="Shape 212"/>
          <p:cNvSpPr txBox="1"/>
          <p:nvPr>
            <p:ph idx="1" type="body"/>
          </p:nvPr>
        </p:nvSpPr>
        <p:spPr>
          <a:xfrm>
            <a:off x="311700" y="1536633"/>
            <a:ext cx="8520600" cy="4555200"/>
          </a:xfrm>
          <a:prstGeom prst="rect">
            <a:avLst/>
          </a:prstGeom>
        </p:spPr>
        <p:txBody>
          <a:bodyPr anchorCtr="0" anchor="t" bIns="91425" lIns="91425" rIns="91425" tIns="91425">
            <a:noAutofit/>
          </a:bodyPr>
          <a:lstStyle/>
          <a:p>
            <a:pPr lvl="0">
              <a:spcBef>
                <a:spcPts val="0"/>
              </a:spcBef>
              <a:buNone/>
            </a:pPr>
            <a:r>
              <a:t/>
            </a:r>
            <a:endParaRPr/>
          </a:p>
        </p:txBody>
      </p:sp>
      <p:pic>
        <p:nvPicPr>
          <p:cNvPr id="213" name="Shape 213"/>
          <p:cNvPicPr preferRelativeResize="0"/>
          <p:nvPr/>
        </p:nvPicPr>
        <p:blipFill>
          <a:blip r:embed="rId3">
            <a:alphaModFix/>
          </a:blip>
          <a:stretch>
            <a:fillRect/>
          </a:stretch>
        </p:blipFill>
        <p:spPr>
          <a:xfrm>
            <a:off x="1386300" y="1424950"/>
            <a:ext cx="6371400" cy="47785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Shape 218"/>
          <p:cNvSpPr txBox="1"/>
          <p:nvPr>
            <p:ph type="title"/>
          </p:nvPr>
        </p:nvSpPr>
        <p:spPr>
          <a:xfrm>
            <a:off x="0" y="547575"/>
            <a:ext cx="9144000" cy="763500"/>
          </a:xfrm>
          <a:prstGeom prst="rect">
            <a:avLst/>
          </a:prstGeom>
        </p:spPr>
        <p:txBody>
          <a:bodyPr anchorCtr="0" anchor="t" bIns="91425" lIns="91425" rIns="91425" tIns="91425">
            <a:noAutofit/>
          </a:bodyPr>
          <a:lstStyle/>
          <a:p>
            <a:pPr lvl="0">
              <a:spcBef>
                <a:spcPts val="0"/>
              </a:spcBef>
              <a:buNone/>
            </a:pPr>
            <a:r>
              <a:rPr lang="en" sz="1800"/>
              <a:t>Comparison</a:t>
            </a:r>
            <a:r>
              <a:rPr lang="en" sz="1800"/>
              <a:t> between the lowest 20% of Lt and the total measurement at azimuth 135°</a:t>
            </a:r>
          </a:p>
        </p:txBody>
      </p:sp>
      <p:sp>
        <p:nvSpPr>
          <p:cNvPr id="219" name="Shape 219"/>
          <p:cNvSpPr txBox="1"/>
          <p:nvPr>
            <p:ph idx="1" type="body"/>
          </p:nvPr>
        </p:nvSpPr>
        <p:spPr>
          <a:xfrm>
            <a:off x="311700" y="1536633"/>
            <a:ext cx="8520600" cy="4555200"/>
          </a:xfrm>
          <a:prstGeom prst="rect">
            <a:avLst/>
          </a:prstGeom>
        </p:spPr>
        <p:txBody>
          <a:bodyPr anchorCtr="0" anchor="t" bIns="91425" lIns="91425" rIns="91425" tIns="91425">
            <a:noAutofit/>
          </a:bodyPr>
          <a:lstStyle/>
          <a:p>
            <a:pPr lvl="0">
              <a:spcBef>
                <a:spcPts val="0"/>
              </a:spcBef>
              <a:buNone/>
            </a:pPr>
            <a:r>
              <a:t/>
            </a:r>
            <a:endParaRPr/>
          </a:p>
        </p:txBody>
      </p:sp>
      <p:pic>
        <p:nvPicPr>
          <p:cNvPr id="220" name="Shape 220"/>
          <p:cNvPicPr preferRelativeResize="0"/>
          <p:nvPr/>
        </p:nvPicPr>
        <p:blipFill>
          <a:blip r:embed="rId3">
            <a:alphaModFix/>
          </a:blip>
          <a:stretch>
            <a:fillRect/>
          </a:stretch>
        </p:blipFill>
        <p:spPr>
          <a:xfrm>
            <a:off x="501825" y="1602174"/>
            <a:ext cx="8330480" cy="499359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pic>
        <p:nvPicPr>
          <p:cNvPr id="225" name="Shape 225"/>
          <p:cNvPicPr preferRelativeResize="0"/>
          <p:nvPr/>
        </p:nvPicPr>
        <p:blipFill>
          <a:blip r:embed="rId3">
            <a:alphaModFix/>
          </a:blip>
          <a:stretch>
            <a:fillRect/>
          </a:stretch>
        </p:blipFill>
        <p:spPr>
          <a:xfrm>
            <a:off x="0" y="95365"/>
            <a:ext cx="9143998" cy="666726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pic>
        <p:nvPicPr>
          <p:cNvPr id="230" name="Shape 230"/>
          <p:cNvPicPr preferRelativeResize="0"/>
          <p:nvPr/>
        </p:nvPicPr>
        <p:blipFill>
          <a:blip r:embed="rId3">
            <a:alphaModFix/>
          </a:blip>
          <a:stretch>
            <a:fillRect/>
          </a:stretch>
        </p:blipFill>
        <p:spPr>
          <a:xfrm>
            <a:off x="0" y="0"/>
            <a:ext cx="9143999" cy="685799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Shape 235"/>
          <p:cNvSpPr txBox="1"/>
          <p:nvPr>
            <p:ph type="title"/>
          </p:nvPr>
        </p:nvSpPr>
        <p:spPr>
          <a:xfrm>
            <a:off x="311700" y="3047241"/>
            <a:ext cx="8520600" cy="763500"/>
          </a:xfrm>
          <a:prstGeom prst="rect">
            <a:avLst/>
          </a:prstGeom>
        </p:spPr>
        <p:txBody>
          <a:bodyPr anchorCtr="0" anchor="t" bIns="91425" lIns="91425" rIns="91425" tIns="91425">
            <a:noAutofit/>
          </a:bodyPr>
          <a:lstStyle/>
          <a:p>
            <a:pPr lvl="0">
              <a:spcBef>
                <a:spcPts val="0"/>
              </a:spcBef>
              <a:buNone/>
            </a:pPr>
            <a:r>
              <a:rPr lang="en"/>
              <a:t>THE END</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pic>
        <p:nvPicPr>
          <p:cNvPr id="67" name="Shape 67"/>
          <p:cNvPicPr preferRelativeResize="0"/>
          <p:nvPr/>
        </p:nvPicPr>
        <p:blipFill>
          <a:blip r:embed="rId3">
            <a:alphaModFix/>
          </a:blip>
          <a:stretch>
            <a:fillRect/>
          </a:stretch>
        </p:blipFill>
        <p:spPr>
          <a:xfrm>
            <a:off x="530775" y="387299"/>
            <a:ext cx="7713175" cy="6083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pic>
        <p:nvPicPr>
          <p:cNvPr id="72" name="Shape 72"/>
          <p:cNvPicPr preferRelativeResize="0"/>
          <p:nvPr/>
        </p:nvPicPr>
        <p:blipFill>
          <a:blip r:embed="rId3">
            <a:alphaModFix/>
          </a:blip>
          <a:stretch>
            <a:fillRect/>
          </a:stretch>
        </p:blipFill>
        <p:spPr>
          <a:xfrm>
            <a:off x="795799" y="13400"/>
            <a:ext cx="7523324" cy="3407900"/>
          </a:xfrm>
          <a:prstGeom prst="rect">
            <a:avLst/>
          </a:prstGeom>
          <a:noFill/>
          <a:ln>
            <a:noFill/>
          </a:ln>
        </p:spPr>
      </p:pic>
      <p:pic>
        <p:nvPicPr>
          <p:cNvPr id="73" name="Shape 73"/>
          <p:cNvPicPr preferRelativeResize="0"/>
          <p:nvPr/>
        </p:nvPicPr>
        <p:blipFill>
          <a:blip r:embed="rId4">
            <a:alphaModFix/>
          </a:blip>
          <a:stretch>
            <a:fillRect/>
          </a:stretch>
        </p:blipFill>
        <p:spPr>
          <a:xfrm>
            <a:off x="948200" y="3247615"/>
            <a:ext cx="7260675" cy="357205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pic>
        <p:nvPicPr>
          <p:cNvPr id="78" name="Shape 78"/>
          <p:cNvPicPr preferRelativeResize="0"/>
          <p:nvPr/>
        </p:nvPicPr>
        <p:blipFill rotWithShape="1">
          <a:blip r:embed="rId3">
            <a:alphaModFix/>
          </a:blip>
          <a:srcRect b="0" l="0" r="92997" t="0"/>
          <a:stretch/>
        </p:blipFill>
        <p:spPr>
          <a:xfrm>
            <a:off x="-3936" y="1574825"/>
            <a:ext cx="539550" cy="3490099"/>
          </a:xfrm>
          <a:prstGeom prst="rect">
            <a:avLst/>
          </a:prstGeom>
          <a:noFill/>
          <a:ln>
            <a:noFill/>
          </a:ln>
        </p:spPr>
      </p:pic>
      <p:pic>
        <p:nvPicPr>
          <p:cNvPr id="79" name="Shape 79"/>
          <p:cNvPicPr preferRelativeResize="0"/>
          <p:nvPr/>
        </p:nvPicPr>
        <p:blipFill>
          <a:blip r:embed="rId4">
            <a:alphaModFix/>
          </a:blip>
          <a:stretch>
            <a:fillRect/>
          </a:stretch>
        </p:blipFill>
        <p:spPr>
          <a:xfrm>
            <a:off x="459422" y="1419574"/>
            <a:ext cx="8474900" cy="3714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pic>
        <p:nvPicPr>
          <p:cNvPr id="84" name="Shape 84"/>
          <p:cNvPicPr preferRelativeResize="0"/>
          <p:nvPr/>
        </p:nvPicPr>
        <p:blipFill rotWithShape="1">
          <a:blip r:embed="rId3">
            <a:alphaModFix/>
          </a:blip>
          <a:srcRect b="0" l="2378" r="3988" t="0"/>
          <a:stretch/>
        </p:blipFill>
        <p:spPr>
          <a:xfrm>
            <a:off x="195312" y="618500"/>
            <a:ext cx="8753375" cy="5080975"/>
          </a:xfrm>
          <a:prstGeom prst="rect">
            <a:avLst/>
          </a:prstGeom>
          <a:noFill/>
          <a:ln>
            <a:noFill/>
          </a:ln>
        </p:spPr>
      </p:pic>
      <p:sp>
        <p:nvSpPr>
          <p:cNvPr id="85" name="Shape 85"/>
          <p:cNvSpPr txBox="1"/>
          <p:nvPr/>
        </p:nvSpPr>
        <p:spPr>
          <a:xfrm>
            <a:off x="1411550" y="5699475"/>
            <a:ext cx="6458400" cy="638100"/>
          </a:xfrm>
          <a:prstGeom prst="rect">
            <a:avLst/>
          </a:prstGeom>
          <a:noFill/>
          <a:ln>
            <a:noFill/>
          </a:ln>
        </p:spPr>
        <p:txBody>
          <a:bodyPr anchorCtr="0" anchor="t" bIns="91425" lIns="91425" rIns="91425" tIns="91425">
            <a:noAutofit/>
          </a:bodyPr>
          <a:lstStyle/>
          <a:p>
            <a:pPr lvl="0" rtl="0">
              <a:spcBef>
                <a:spcPts val="0"/>
              </a:spcBef>
              <a:buNone/>
            </a:pPr>
            <a:r>
              <a:rPr b="1" lang="en"/>
              <a:t>The smaller the size is, the larger the backscattering is.</a:t>
            </a:r>
          </a:p>
          <a:p>
            <a:pPr lvl="0" rtl="0">
              <a:spcBef>
                <a:spcPts val="0"/>
              </a:spcBef>
              <a:buNone/>
            </a:pPr>
            <a:r>
              <a:t/>
            </a:r>
            <a:endParaRPr b="1"/>
          </a:p>
          <a:p>
            <a:pPr lvl="0" rtl="0">
              <a:spcBef>
                <a:spcPts val="0"/>
              </a:spcBef>
              <a:buNone/>
            </a:pPr>
            <a:r>
              <a:t/>
            </a:r>
            <a:endParaRPr b="1"/>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Shape 90"/>
          <p:cNvSpPr txBox="1"/>
          <p:nvPr>
            <p:ph type="title"/>
          </p:nvPr>
        </p:nvSpPr>
        <p:spPr>
          <a:xfrm>
            <a:off x="2469725" y="580116"/>
            <a:ext cx="8520600" cy="763500"/>
          </a:xfrm>
          <a:prstGeom prst="rect">
            <a:avLst/>
          </a:prstGeom>
        </p:spPr>
        <p:txBody>
          <a:bodyPr anchorCtr="0" anchor="t" bIns="91425" lIns="91425" rIns="91425" tIns="91425">
            <a:noAutofit/>
          </a:bodyPr>
          <a:lstStyle/>
          <a:p>
            <a:pPr lvl="0">
              <a:spcBef>
                <a:spcPts val="0"/>
              </a:spcBef>
              <a:buNone/>
            </a:pPr>
            <a:r>
              <a:rPr lang="en"/>
              <a:t>Bb3 at blue wavelength</a:t>
            </a:r>
          </a:p>
        </p:txBody>
      </p:sp>
      <p:pic>
        <p:nvPicPr>
          <p:cNvPr id="91" name="Shape 91"/>
          <p:cNvPicPr preferRelativeResize="0"/>
          <p:nvPr/>
        </p:nvPicPr>
        <p:blipFill>
          <a:blip r:embed="rId3">
            <a:alphaModFix/>
          </a:blip>
          <a:stretch>
            <a:fillRect/>
          </a:stretch>
        </p:blipFill>
        <p:spPr>
          <a:xfrm>
            <a:off x="1349687" y="1536625"/>
            <a:ext cx="6444625" cy="4833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Shape 96"/>
          <p:cNvSpPr txBox="1"/>
          <p:nvPr>
            <p:ph type="ctrTitle"/>
          </p:nvPr>
        </p:nvSpPr>
        <p:spPr>
          <a:xfrm>
            <a:off x="311708" y="992766"/>
            <a:ext cx="8520600" cy="2736900"/>
          </a:xfrm>
          <a:prstGeom prst="rect">
            <a:avLst/>
          </a:prstGeom>
        </p:spPr>
        <p:txBody>
          <a:bodyPr anchorCtr="0" anchor="b" bIns="91425" lIns="91425" rIns="91425" tIns="91425">
            <a:noAutofit/>
          </a:bodyPr>
          <a:lstStyle/>
          <a:p>
            <a:pPr lvl="0" rtl="0">
              <a:spcBef>
                <a:spcPts val="0"/>
              </a:spcBef>
              <a:buNone/>
            </a:pPr>
            <a:r>
              <a:rPr lang="en"/>
              <a:t>Lab 5: Radiometry</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Shape 101"/>
          <p:cNvSpPr txBox="1"/>
          <p:nvPr>
            <p:ph type="title"/>
          </p:nvPr>
        </p:nvSpPr>
        <p:spPr>
          <a:xfrm>
            <a:off x="311700" y="-8"/>
            <a:ext cx="8520600" cy="763500"/>
          </a:xfrm>
          <a:prstGeom prst="rect">
            <a:avLst/>
          </a:prstGeom>
        </p:spPr>
        <p:txBody>
          <a:bodyPr anchorCtr="0" anchor="t" bIns="91425" lIns="91425" rIns="91425" tIns="91425">
            <a:noAutofit/>
          </a:bodyPr>
          <a:lstStyle/>
          <a:p>
            <a:pPr lvl="0">
              <a:spcBef>
                <a:spcPts val="0"/>
              </a:spcBef>
              <a:buClr>
                <a:schemeClr val="dk1"/>
              </a:buClr>
              <a:buSzPct val="39285"/>
              <a:buFont typeface="Arial"/>
              <a:buNone/>
            </a:pPr>
            <a:r>
              <a:rPr lang="en"/>
              <a:t>Sunphotometer</a:t>
            </a:r>
          </a:p>
        </p:txBody>
      </p:sp>
      <p:sp>
        <p:nvSpPr>
          <p:cNvPr id="102" name="Shape 102"/>
          <p:cNvSpPr txBox="1"/>
          <p:nvPr>
            <p:ph idx="1" type="body"/>
          </p:nvPr>
        </p:nvSpPr>
        <p:spPr>
          <a:xfrm>
            <a:off x="311700" y="1536633"/>
            <a:ext cx="8520600" cy="4555200"/>
          </a:xfrm>
          <a:prstGeom prst="rect">
            <a:avLst/>
          </a:prstGeom>
        </p:spPr>
        <p:txBody>
          <a:bodyPr anchorCtr="0" anchor="t" bIns="91425" lIns="91425" rIns="91425" tIns="91425">
            <a:noAutofit/>
          </a:bodyPr>
          <a:lstStyle/>
          <a:p>
            <a:pPr lvl="0">
              <a:spcBef>
                <a:spcPts val="0"/>
              </a:spcBef>
              <a:buNone/>
            </a:pPr>
            <a:r>
              <a:t/>
            </a:r>
            <a:endParaRPr/>
          </a:p>
        </p:txBody>
      </p:sp>
      <p:pic>
        <p:nvPicPr>
          <p:cNvPr id="103" name="Shape 103"/>
          <p:cNvPicPr preferRelativeResize="0"/>
          <p:nvPr/>
        </p:nvPicPr>
        <p:blipFill>
          <a:blip r:embed="rId3">
            <a:alphaModFix/>
          </a:blip>
          <a:stretch>
            <a:fillRect/>
          </a:stretch>
        </p:blipFill>
        <p:spPr>
          <a:xfrm>
            <a:off x="159300" y="1356874"/>
            <a:ext cx="5144124" cy="5144124"/>
          </a:xfrm>
          <a:prstGeom prst="rect">
            <a:avLst/>
          </a:prstGeom>
          <a:noFill/>
          <a:ln>
            <a:noFill/>
          </a:ln>
        </p:spPr>
      </p:pic>
      <p:pic>
        <p:nvPicPr>
          <p:cNvPr id="104" name="Shape 104"/>
          <p:cNvPicPr preferRelativeResize="0"/>
          <p:nvPr/>
        </p:nvPicPr>
        <p:blipFill>
          <a:blip r:embed="rId4">
            <a:alphaModFix/>
          </a:blip>
          <a:stretch>
            <a:fillRect/>
          </a:stretch>
        </p:blipFill>
        <p:spPr>
          <a:xfrm>
            <a:off x="5715000" y="0"/>
            <a:ext cx="3429000" cy="3429000"/>
          </a:xfrm>
          <a:prstGeom prst="rect">
            <a:avLst/>
          </a:prstGeom>
          <a:noFill/>
          <a:ln>
            <a:noFill/>
          </a:ln>
        </p:spPr>
      </p:pic>
      <p:sp>
        <p:nvSpPr>
          <p:cNvPr id="105" name="Shape 105"/>
          <p:cNvSpPr txBox="1"/>
          <p:nvPr/>
        </p:nvSpPr>
        <p:spPr>
          <a:xfrm>
            <a:off x="6029425" y="3556475"/>
            <a:ext cx="2919000" cy="2995500"/>
          </a:xfrm>
          <a:prstGeom prst="rect">
            <a:avLst/>
          </a:prstGeom>
          <a:noFill/>
          <a:ln>
            <a:noFill/>
          </a:ln>
        </p:spPr>
        <p:txBody>
          <a:bodyPr anchorCtr="0" anchor="t" bIns="91425" lIns="91425" rIns="91425" tIns="91425">
            <a:noAutofit/>
          </a:bodyPr>
          <a:lstStyle/>
          <a:p>
            <a:pPr lvl="0">
              <a:spcBef>
                <a:spcPts val="0"/>
              </a:spcBef>
              <a:buNone/>
            </a:pPr>
            <a:r>
              <a:rPr lang="en"/>
              <a:t>The path length increases as the sun follows its course towards the horizon.</a:t>
            </a:r>
          </a:p>
          <a:p>
            <a:pPr lvl="0">
              <a:spcBef>
                <a:spcPts val="0"/>
              </a:spcBef>
              <a:buNone/>
            </a:pPr>
            <a:r>
              <a:t/>
            </a:r>
            <a:endParaRPr/>
          </a:p>
          <a:p>
            <a:pPr lvl="0">
              <a:spcBef>
                <a:spcPts val="0"/>
              </a:spcBef>
              <a:buNone/>
            </a:pPr>
            <a:r>
              <a:rPr lang="en"/>
              <a:t>On the plot, we do not see any decrease in the downwelling irradiance above surface, even if the air mass increases.</a:t>
            </a:r>
          </a:p>
          <a:p>
            <a:pPr lvl="0">
              <a:spcBef>
                <a:spcPts val="0"/>
              </a:spcBef>
              <a:buNone/>
            </a:pPr>
            <a:r>
              <a:t/>
            </a:r>
            <a:endParaRPr/>
          </a:p>
          <a:p>
            <a:pPr lvl="0">
              <a:spcBef>
                <a:spcPts val="0"/>
              </a:spcBef>
              <a:buNone/>
            </a:pPr>
            <a:r>
              <a:t/>
            </a:r>
            <a:endParaRPr/>
          </a:p>
        </p:txBody>
      </p:sp>
      <p:sp>
        <p:nvSpPr>
          <p:cNvPr id="106" name="Shape 106"/>
          <p:cNvSpPr txBox="1"/>
          <p:nvPr/>
        </p:nvSpPr>
        <p:spPr>
          <a:xfrm>
            <a:off x="6450100" y="5774400"/>
            <a:ext cx="2154300" cy="726600"/>
          </a:xfrm>
          <a:prstGeom prst="rect">
            <a:avLst/>
          </a:prstGeom>
          <a:noFill/>
          <a:ln>
            <a:noFill/>
          </a:ln>
        </p:spPr>
        <p:txBody>
          <a:bodyPr anchorCtr="0" anchor="t" bIns="91425" lIns="91425" rIns="91425" tIns="91425">
            <a:noAutofit/>
          </a:bodyPr>
          <a:lstStyle/>
          <a:p>
            <a:pPr lvl="0">
              <a:spcBef>
                <a:spcPts val="0"/>
              </a:spcBef>
              <a:buClr>
                <a:schemeClr val="dk1"/>
              </a:buClr>
              <a:buFont typeface="Arial"/>
              <a:buNone/>
            </a:pPr>
            <a:r>
              <a:rPr lang="en">
                <a:solidFill>
                  <a:schemeClr val="dk1"/>
                </a:solidFill>
              </a:rPr>
              <a:t>What happens past 70°?</a:t>
            </a:r>
          </a:p>
          <a:p>
            <a:pPr lvl="0">
              <a:spcBef>
                <a:spcPts val="0"/>
              </a:spcBef>
              <a:buNone/>
            </a:pPr>
            <a:r>
              <a:t/>
            </a:r>
            <a:endParaRPr/>
          </a:p>
        </p:txBody>
      </p:sp>
      <p:sp>
        <p:nvSpPr>
          <p:cNvPr id="107" name="Shape 107"/>
          <p:cNvSpPr/>
          <p:nvPr/>
        </p:nvSpPr>
        <p:spPr>
          <a:xfrm>
            <a:off x="6424875" y="5698000"/>
            <a:ext cx="2154300" cy="561000"/>
          </a:xfrm>
          <a:prstGeom prst="ellipse">
            <a:avLst/>
          </a:prstGeom>
          <a:noFill/>
          <a:ln cap="flat" cmpd="sng" w="952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108" name="Shape 108"/>
          <p:cNvCxnSpPr/>
          <p:nvPr/>
        </p:nvCxnSpPr>
        <p:spPr>
          <a:xfrm>
            <a:off x="7355150" y="2345475"/>
            <a:ext cx="0" cy="229500"/>
          </a:xfrm>
          <a:prstGeom prst="straightConnector1">
            <a:avLst/>
          </a:prstGeom>
          <a:noFill/>
          <a:ln cap="flat" cmpd="sng" w="9525">
            <a:solidFill>
              <a:schemeClr val="dk2"/>
            </a:solidFill>
            <a:prstDash val="solid"/>
            <a:round/>
            <a:headEnd len="lg" w="lg" type="none"/>
            <a:tailEnd len="lg" w="lg" type="none"/>
          </a:ln>
        </p:spPr>
      </p:cxnSp>
      <p:cxnSp>
        <p:nvCxnSpPr>
          <p:cNvPr id="109" name="Shape 109"/>
          <p:cNvCxnSpPr/>
          <p:nvPr/>
        </p:nvCxnSpPr>
        <p:spPr>
          <a:xfrm>
            <a:off x="7851725" y="2179200"/>
            <a:ext cx="600" cy="395700"/>
          </a:xfrm>
          <a:prstGeom prst="straightConnector1">
            <a:avLst/>
          </a:prstGeom>
          <a:noFill/>
          <a:ln cap="flat" cmpd="sng" w="9525">
            <a:solidFill>
              <a:schemeClr val="dk2"/>
            </a:solidFill>
            <a:prstDash val="solid"/>
            <a:round/>
            <a:headEnd len="lg" w="lg" type="none"/>
            <a:tailEnd len="lg" w="lg" type="none"/>
          </a:ln>
        </p:spPr>
      </p:cxn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