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Fluorescence Line </a:t>
            </a:r>
            <a:r>
              <a:rPr lang="it"/>
              <a:t>Height</a:t>
            </a:r>
            <a:r>
              <a:rPr lang="it"/>
              <a:t> (FLH) is quenched in Rrs signals, so you have to do a quenching correction to get chlorophyll-a concentration.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Type of bottom (e.g. seagrass) can produce fluorescence signal, if water is clear and local depth is low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For high chlorophyll the bb will be flat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Try to plot for different chl, some levels have bigger differences than others between the two models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ap = summer and winter (dotted versus summer) = Mycosporine is a metabolite that acts like sunscreen. It absorbs UV - you can see it in the summer when there is high heat. You can also see it in ice algae because they are also exposed to high UV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it"/>
              <a:t>Stramski : it’s really hard to do repeated absorption measurements in the UV - still  a very active area of research.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The light that phytoplankton experiences depends on the MLD (summer - stratified, winter - vertical mixing)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Likely to have higher abs during summer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EcoLight = INTEGRATED over azimuth! :-)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A lot of the modelled IOPs are good from 400 - 700 but lower and higher than that it gets really flakey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If you generate reflectances for these absorption you might see Raman scattering.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spectrally varying correction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if it drops that much down there’s residual T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AC peak is shifted (Ac-17 had a largest uncertainty in the calibration)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No Chl b peak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a factor of 2 too high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use only downcast for data analysis - remove bad data with high tilt angle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plot KLu with absorption profiles (+ pure water spectra) to help explain the pattern of K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it might be bottom reflectance - yesterday we noticed Lu was higher near bottom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What is the peak between 750-800? Raman scat? atmospheric feature?</a:t>
            </a:r>
          </a:p>
          <a:p>
            <a:pPr lvl="0">
              <a:spcBef>
                <a:spcPts val="0"/>
              </a:spcBef>
              <a:buNone/>
            </a:pPr>
            <a:r>
              <a:rPr lang="it"/>
              <a:t>Plot Lu 750nm for each cast to compare magnitudes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ceta = c * z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it" sz="5000"/>
              <a:t>Lab 5b Wrap-Up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it"/>
              <a:t>    </a:t>
            </a:r>
            <a:r>
              <a:rPr lang="it"/>
              <a:t>Exercise 3: Rrs dependence on backscatter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350" y="1254626"/>
            <a:ext cx="7615150" cy="5191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437" y="141537"/>
            <a:ext cx="8029575" cy="641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837" y="519112"/>
            <a:ext cx="7934325" cy="581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11700" y="283301"/>
            <a:ext cx="8520600" cy="920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b="1" lang="it"/>
              <a:t>Exercise 4</a:t>
            </a:r>
            <a:r>
              <a:rPr lang="it"/>
              <a:t>: Comparison of the “classic” and “new” Case 1 IOP water</a:t>
            </a:r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850" y="1409249"/>
            <a:ext cx="8051724" cy="528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311700" y="283301"/>
            <a:ext cx="8520600" cy="920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b="1" lang="it"/>
              <a:t>Exercise 4</a:t>
            </a:r>
            <a:r>
              <a:rPr lang="it"/>
              <a:t>: Comparison of the “classic” and “new” Case 1 IOP water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375" y="1283049"/>
            <a:ext cx="7815249" cy="5329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311700" y="283301"/>
            <a:ext cx="8520600" cy="920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b="1" lang="it"/>
              <a:t>Exercise 4</a:t>
            </a:r>
            <a:r>
              <a:rPr lang="it"/>
              <a:t>: Comparison of the “classic” and “new” Case 1 IOP water</a:t>
            </a:r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1712" y="1392174"/>
            <a:ext cx="7560575" cy="515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11700" y="3647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it"/>
              <a:t>Exercise 4</a:t>
            </a:r>
            <a:r>
              <a:rPr lang="it"/>
              <a:t>: New Case 1- </a:t>
            </a:r>
            <a:r>
              <a:rPr lang="it"/>
              <a:t>Chlorophyll Specific Absorption Options</a:t>
            </a:r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152" y="1566676"/>
            <a:ext cx="8087222" cy="52151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Shape 142"/>
          <p:cNvCxnSpPr/>
          <p:nvPr/>
        </p:nvCxnSpPr>
        <p:spPr>
          <a:xfrm rot="10800000">
            <a:off x="2784325" y="2046900"/>
            <a:ext cx="1061700" cy="3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43" name="Shape 143"/>
          <p:cNvCxnSpPr/>
          <p:nvPr/>
        </p:nvCxnSpPr>
        <p:spPr>
          <a:xfrm rot="10800000">
            <a:off x="2784450" y="4265300"/>
            <a:ext cx="1175400" cy="10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4" name="Shape 144"/>
          <p:cNvSpPr txBox="1"/>
          <p:nvPr/>
        </p:nvSpPr>
        <p:spPr>
          <a:xfrm>
            <a:off x="3922225" y="1798825"/>
            <a:ext cx="788100" cy="5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 sz="1800"/>
              <a:t>High 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4103325" y="4008625"/>
            <a:ext cx="635700" cy="5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/>
              <a:t>Low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2931625" y="2789425"/>
            <a:ext cx="3831300" cy="5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/>
              <a:t>Mycosporine like amino acids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283301"/>
            <a:ext cx="8520600" cy="920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b="1" lang="it"/>
              <a:t>Exercise 5: </a:t>
            </a:r>
            <a:r>
              <a:rPr lang="it"/>
              <a:t>HydroLight vs. EcoLight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3775" y="1009599"/>
            <a:ext cx="6832925" cy="5093449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 txBox="1"/>
          <p:nvPr/>
        </p:nvSpPr>
        <p:spPr>
          <a:xfrm>
            <a:off x="163700" y="6231025"/>
            <a:ext cx="85206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it"/>
              <a:t>EcoLight     </a:t>
            </a:r>
            <a:r>
              <a:rPr lang="it"/>
              <a:t>Total (wall clock) run time =      	4.4 sec</a:t>
            </a:r>
          </a:p>
          <a:p>
            <a:pPr lvl="0">
              <a:spcBef>
                <a:spcPts val="0"/>
              </a:spcBef>
              <a:buNone/>
            </a:pPr>
            <a:r>
              <a:rPr b="1" lang="it"/>
              <a:t>HydroLight </a:t>
            </a:r>
            <a:r>
              <a:rPr lang="it">
                <a:solidFill>
                  <a:schemeClr val="dk1"/>
                </a:solidFill>
              </a:rPr>
              <a:t>Total (wall clock) run time =         54.5 sec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311700" y="3647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it"/>
              <a:t>Exercise 4</a:t>
            </a:r>
            <a:r>
              <a:rPr lang="it"/>
              <a:t>: New Case 1- Chlorophyll Specific Absorption Options</a:t>
            </a:r>
          </a:p>
        </p:txBody>
      </p:sp>
      <p:pic>
        <p:nvPicPr>
          <p:cNvPr id="159" name="Shape 1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85466"/>
            <a:ext cx="8839202" cy="515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CS_spec_Apstar.png" id="59" name="Shape 59"/>
          <p:cNvPicPr preferRelativeResize="0"/>
          <p:nvPr/>
        </p:nvPicPr>
        <p:blipFill rotWithShape="1">
          <a:blip r:embed="rId3">
            <a:alphaModFix/>
          </a:blip>
          <a:srcRect b="0" l="2952" r="6204" t="0"/>
          <a:stretch/>
        </p:blipFill>
        <p:spPr>
          <a:xfrm>
            <a:off x="0" y="179025"/>
            <a:ext cx="9144000" cy="62647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pec_Aphstar.png" id="64" name="Shape 64"/>
          <p:cNvPicPr preferRelativeResize="0"/>
          <p:nvPr/>
        </p:nvPicPr>
        <p:blipFill rotWithShape="1">
          <a:blip r:embed="rId3">
            <a:alphaModFix/>
          </a:blip>
          <a:srcRect b="0" l="2952" r="5905" t="0"/>
          <a:stretch/>
        </p:blipFill>
        <p:spPr>
          <a:xfrm>
            <a:off x="0" y="348662"/>
            <a:ext cx="9143999" cy="61606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7762" y="557200"/>
            <a:ext cx="7362825" cy="574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B5394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>
                <a:solidFill>
                  <a:schemeClr val="accent1"/>
                </a:solidFill>
              </a:rPr>
              <a:t>Lab 6: HydroLight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>
                <a:solidFill>
                  <a:schemeClr val="accent6"/>
                </a:solidFill>
              </a:rPr>
              <a:t>Introduction to HydroLight and Guided Simulations (simple and veeery cool simulations :-) 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2788168" cy="273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256433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387350" lvl="0" marL="137160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it"/>
              <a:t>Exercise 1: OPTICAL DEPTH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725" y="1019925"/>
            <a:ext cx="8520600" cy="5267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xercise1.png" id="87" name="Shape 87"/>
          <p:cNvPicPr preferRelativeResize="0"/>
          <p:nvPr/>
        </p:nvPicPr>
        <p:blipFill rotWithShape="1">
          <a:blip r:embed="rId3">
            <a:alphaModFix/>
          </a:blip>
          <a:srcRect b="0" l="4213" r="5182" t="0"/>
          <a:stretch/>
        </p:blipFill>
        <p:spPr>
          <a:xfrm>
            <a:off x="630312" y="152400"/>
            <a:ext cx="7883376" cy="6553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it"/>
              <a:t>Exercise 2: IOP error effects on computed light fields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09277"/>
            <a:ext cx="4229574" cy="491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34374" y="1509274"/>
            <a:ext cx="4229574" cy="49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it"/>
              <a:t>Exercise 2: IOP error effects on computed light fields</a:t>
            </a:r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93025"/>
            <a:ext cx="4323513" cy="4822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54775" y="1593025"/>
            <a:ext cx="4206224" cy="4822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