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7" d="100"/>
          <a:sy n="107" d="100"/>
        </p:scale>
        <p:origin x="-944" y="-96"/>
      </p:cViewPr>
      <p:guideLst>
        <p:guide orient="horz" pos="667"/>
        <p:guide pos="33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adrianmarchetti:Desktop:EXPORTS_Chl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32600292419505"/>
          <c:y val="0.174335373872762"/>
          <c:w val="0.673160798710793"/>
          <c:h val="0.790592673348067"/>
        </c:manualLayout>
      </c:layout>
      <c:scatterChart>
        <c:scatterStyle val="lineMarker"/>
        <c:varyColors val="0"/>
        <c:ser>
          <c:idx val="0"/>
          <c:order val="0"/>
          <c:tx>
            <c:v>Large cells (&gt;5 um)</c:v>
          </c:tx>
          <c:spPr>
            <a:ln w="12700">
              <a:solidFill>
                <a:schemeClr val="bg1">
                  <a:lumMod val="65000"/>
                </a:schemeClr>
              </a:solidFill>
            </a:ln>
            <a:effectLst/>
          </c:spPr>
          <c:marker>
            <c:symbol val="circle"/>
            <c:size val="8"/>
            <c:spPr>
              <a:solidFill>
                <a:schemeClr val="bg1">
                  <a:lumMod val="65000"/>
                </a:schemeClr>
              </a:solidFill>
              <a:ln>
                <a:solidFill>
                  <a:schemeClr val="bg1">
                    <a:lumMod val="65000"/>
                  </a:schemeClr>
                </a:solidFill>
              </a:ln>
              <a:effectLst/>
            </c:spPr>
          </c:marker>
          <c:errBars>
            <c:errDir val="x"/>
            <c:errBarType val="both"/>
            <c:errValType val="cust"/>
            <c:noEndCap val="0"/>
            <c:plus>
              <c:numRef>
                <c:f>'1-2'!$S$11:$S$15</c:f>
                <c:numCache>
                  <c:formatCode>General</c:formatCode>
                  <c:ptCount val="5"/>
                  <c:pt idx="0">
                    <c:v>0.0107205424910113</c:v>
                  </c:pt>
                  <c:pt idx="1">
                    <c:v>0.0214160891212685</c:v>
                  </c:pt>
                  <c:pt idx="2">
                    <c:v>0.0102311592559566</c:v>
                  </c:pt>
                  <c:pt idx="3">
                    <c:v>0.0156038542048545</c:v>
                  </c:pt>
                  <c:pt idx="4">
                    <c:v>0.00423145498239344</c:v>
                  </c:pt>
                </c:numCache>
              </c:numRef>
            </c:plus>
            <c:minus>
              <c:numRef>
                <c:f>'1-2'!$S$11:$S$15</c:f>
                <c:numCache>
                  <c:formatCode>General</c:formatCode>
                  <c:ptCount val="5"/>
                  <c:pt idx="0">
                    <c:v>0.0107205424910113</c:v>
                  </c:pt>
                  <c:pt idx="1">
                    <c:v>0.0214160891212685</c:v>
                  </c:pt>
                  <c:pt idx="2">
                    <c:v>0.0102311592559566</c:v>
                  </c:pt>
                  <c:pt idx="3">
                    <c:v>0.0156038542048545</c:v>
                  </c:pt>
                  <c:pt idx="4">
                    <c:v>0.00423145498239344</c:v>
                  </c:pt>
                </c:numCache>
              </c:numRef>
            </c:minus>
            <c:spPr>
              <a:ln>
                <a:solidFill>
                  <a:schemeClr val="bg1">
                    <a:lumMod val="65000"/>
                  </a:schemeClr>
                </a:solidFill>
              </a:ln>
            </c:spPr>
          </c:errBars>
          <c:xVal>
            <c:numRef>
              <c:f>'1-2'!$R$11:$R$15</c:f>
              <c:numCache>
                <c:formatCode>0.00</c:formatCode>
                <c:ptCount val="5"/>
                <c:pt idx="0">
                  <c:v>0.0756625499568</c:v>
                </c:pt>
                <c:pt idx="1">
                  <c:v>0.10976716202688</c:v>
                </c:pt>
                <c:pt idx="2">
                  <c:v>0.07046780772096</c:v>
                </c:pt>
                <c:pt idx="3">
                  <c:v>0.06188519011392</c:v>
                </c:pt>
                <c:pt idx="4">
                  <c:v>0.04539752997408</c:v>
                </c:pt>
              </c:numCache>
            </c:numRef>
          </c:xVal>
          <c:yVal>
            <c:numRef>
              <c:f>'1-2'!$Q$11:$Q$15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'1-2'!$U$11:$U$15</c:f>
                <c:numCache>
                  <c:formatCode>General</c:formatCode>
                  <c:ptCount val="5"/>
                  <c:pt idx="0">
                    <c:v>0.0271565913518483</c:v>
                  </c:pt>
                  <c:pt idx="1">
                    <c:v>0.00490169878896832</c:v>
                  </c:pt>
                  <c:pt idx="2">
                    <c:v>0.0132257378187057</c:v>
                  </c:pt>
                  <c:pt idx="3">
                    <c:v>0.0449248114686412</c:v>
                  </c:pt>
                  <c:pt idx="4">
                    <c:v>0.0135515014847999</c:v>
                  </c:pt>
                </c:numCache>
              </c:numRef>
            </c:plus>
            <c:minus>
              <c:numRef>
                <c:f>'1-2'!$U$11:$U$15</c:f>
                <c:numCache>
                  <c:formatCode>General</c:formatCode>
                  <c:ptCount val="5"/>
                  <c:pt idx="0">
                    <c:v>0.0271565913518483</c:v>
                  </c:pt>
                  <c:pt idx="1">
                    <c:v>0.00490169878896832</c:v>
                  </c:pt>
                  <c:pt idx="2">
                    <c:v>0.0132257378187057</c:v>
                  </c:pt>
                  <c:pt idx="3">
                    <c:v>0.0449248114686412</c:v>
                  </c:pt>
                  <c:pt idx="4">
                    <c:v>0.0135515014847999</c:v>
                  </c:pt>
                </c:numCache>
              </c:numRef>
            </c:minus>
          </c:errBars>
          <c:xVal>
            <c:numRef>
              <c:f>'1-2'!$T$11:$T$15</c:f>
              <c:numCache>
                <c:formatCode>0.00</c:formatCode>
                <c:ptCount val="5"/>
                <c:pt idx="0">
                  <c:v>0.1547129752848</c:v>
                </c:pt>
                <c:pt idx="1">
                  <c:v>0.09734495233248</c:v>
                </c:pt>
                <c:pt idx="2">
                  <c:v>0.12467381366016</c:v>
                </c:pt>
                <c:pt idx="3">
                  <c:v>0.1931088961584</c:v>
                </c:pt>
                <c:pt idx="4">
                  <c:v>0.2303755252416</c:v>
                </c:pt>
              </c:numCache>
            </c:numRef>
          </c:xVal>
          <c:yVal>
            <c:numRef>
              <c:f>'1-2'!$Q$11:$Q$15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'1-2'!$V$11:$V$15</c:f>
              <c:numCache>
                <c:formatCode>0.00</c:formatCode>
                <c:ptCount val="5"/>
                <c:pt idx="0">
                  <c:v>0.2303755252416</c:v>
                </c:pt>
                <c:pt idx="1">
                  <c:v>0.20711211435936</c:v>
                </c:pt>
                <c:pt idx="2">
                  <c:v>0.19514162138112</c:v>
                </c:pt>
                <c:pt idx="3">
                  <c:v>0.25499408627232</c:v>
                </c:pt>
                <c:pt idx="4">
                  <c:v>0.27577305521568</c:v>
                </c:pt>
              </c:numCache>
            </c:numRef>
          </c:xVal>
          <c:yVal>
            <c:numRef>
              <c:f>'1-2'!$Q$11:$Q$15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0498360"/>
        <c:axId val="2140150040"/>
      </c:scatterChart>
      <c:valAx>
        <c:axId val="2140498360"/>
        <c:scaling>
          <c:orientation val="minMax"/>
          <c:max val="0.4"/>
          <c:min val="0.0"/>
        </c:scaling>
        <c:delete val="0"/>
        <c:axPos val="t"/>
        <c:numFmt formatCode="0.00" sourceLinked="1"/>
        <c:majorTickMark val="out"/>
        <c:minorTickMark val="none"/>
        <c:tickLblPos val="nextTo"/>
        <c:txPr>
          <a:bodyPr/>
          <a:lstStyle/>
          <a:p>
            <a:pPr>
              <a:defRPr>
                <a:latin typeface="Arial"/>
              </a:defRPr>
            </a:pPr>
            <a:endParaRPr lang="en-US"/>
          </a:p>
        </c:txPr>
        <c:crossAx val="2140150040"/>
        <c:crosses val="autoZero"/>
        <c:crossBetween val="midCat"/>
        <c:majorUnit val="0.2"/>
        <c:minorUnit val="0.05"/>
      </c:valAx>
      <c:valAx>
        <c:axId val="2140150040"/>
        <c:scaling>
          <c:orientation val="maxMin"/>
        </c:scaling>
        <c:delete val="0"/>
        <c:axPos val="l"/>
        <c:title>
          <c:tx>
            <c:rich>
              <a:bodyPr rot="-5400000" vert="horz"/>
              <a:lstStyle/>
              <a:p>
                <a:pPr>
                  <a:defRPr/>
                </a:pPr>
                <a:r>
                  <a:rPr lang="en-US" sz="1400"/>
                  <a:t>Depth</a:t>
                </a:r>
                <a:r>
                  <a:rPr lang="en-US" sz="1400" baseline="0"/>
                  <a:t> (m)</a:t>
                </a:r>
                <a:endParaRPr lang="en-US" sz="1400"/>
              </a:p>
            </c:rich>
          </c:tx>
          <c:layout/>
          <c:overlay val="0"/>
        </c:title>
        <c:numFmt formatCode="General" sourceLinked="1"/>
        <c:majorTickMark val="out"/>
        <c:minorTickMark val="none"/>
        <c:tickLblPos val="nextTo"/>
        <c:txPr>
          <a:bodyPr/>
          <a:lstStyle/>
          <a:p>
            <a:pPr>
              <a:defRPr>
                <a:latin typeface="Arial"/>
              </a:defRPr>
            </a:pPr>
            <a:endParaRPr lang="en-US"/>
          </a:p>
        </c:txPr>
        <c:crossAx val="2140498360"/>
        <c:crosses val="autoZero"/>
        <c:crossBetween val="midCat"/>
      </c:valAx>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6699335511256"/>
          <c:y val="0.143380930763827"/>
          <c:w val="0.749061922480225"/>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'3-4'!$S$11:$S$15</c:f>
                <c:numCache>
                  <c:formatCode>General</c:formatCode>
                  <c:ptCount val="5"/>
                  <c:pt idx="0">
                    <c:v>0.0108058531928999</c:v>
                  </c:pt>
                  <c:pt idx="1">
                    <c:v>0.00143735378927425</c:v>
                  </c:pt>
                  <c:pt idx="2">
                    <c:v>0.0079404552402515</c:v>
                  </c:pt>
                  <c:pt idx="3">
                    <c:v>0.0112838799530492</c:v>
                  </c:pt>
                  <c:pt idx="4">
                    <c:v>0.00551852903906579</c:v>
                  </c:pt>
                </c:numCache>
              </c:numRef>
            </c:plus>
            <c:minus>
              <c:numRef>
                <c:f>'3-4'!$S$11:$S$15</c:f>
                <c:numCache>
                  <c:formatCode>General</c:formatCode>
                  <c:ptCount val="5"/>
                  <c:pt idx="0">
                    <c:v>0.0108058531928999</c:v>
                  </c:pt>
                  <c:pt idx="1">
                    <c:v>0.00143735378927425</c:v>
                  </c:pt>
                  <c:pt idx="2">
                    <c:v>0.0079404552402515</c:v>
                  </c:pt>
                  <c:pt idx="3">
                    <c:v>0.0112838799530492</c:v>
                  </c:pt>
                  <c:pt idx="4">
                    <c:v>0.00551852903906579</c:v>
                  </c:pt>
                </c:numCache>
              </c:numRef>
            </c:minus>
            <c:spPr>
              <a:ln>
                <a:solidFill>
                  <a:schemeClr val="bg1">
                    <a:lumMod val="65000"/>
                  </a:schemeClr>
                </a:solidFill>
              </a:ln>
            </c:spPr>
          </c:errBars>
          <c:xVal>
            <c:numRef>
              <c:f>'3-4'!$R$11:$R$15</c:f>
              <c:numCache>
                <c:formatCode>0.00</c:formatCode>
                <c:ptCount val="5"/>
                <c:pt idx="0">
                  <c:v>0.1174463462016</c:v>
                </c:pt>
                <c:pt idx="1">
                  <c:v>0.1033301988216</c:v>
                </c:pt>
                <c:pt idx="2">
                  <c:v>0.08560031771232</c:v>
                </c:pt>
                <c:pt idx="3">
                  <c:v>0.08085729219264</c:v>
                </c:pt>
                <c:pt idx="4">
                  <c:v>0.0463009634064</c:v>
                </c:pt>
              </c:numCache>
            </c:numRef>
          </c:xVal>
          <c:yVal>
            <c:numRef>
              <c:f>'3-4'!$Q$11:$Q$15</c:f>
              <c:numCache>
                <c:formatCode>General</c:formatCode>
                <c:ptCount val="5"/>
                <c:pt idx="0">
                  <c:v>3.0</c:v>
                </c:pt>
                <c:pt idx="1">
                  <c:v>9.0</c:v>
                </c:pt>
                <c:pt idx="2">
                  <c:v>19.0</c:v>
                </c:pt>
                <c:pt idx="3">
                  <c:v>32.0</c:v>
                </c:pt>
                <c:pt idx="4">
                  <c:v>67.0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'3-4'!$U$11:$U$15</c:f>
                <c:numCache>
                  <c:formatCode>General</c:formatCode>
                  <c:ptCount val="5"/>
                  <c:pt idx="0">
                    <c:v>0.00488606334629727</c:v>
                  </c:pt>
                  <c:pt idx="1">
                    <c:v>0.00373179252245944</c:v>
                  </c:pt>
                  <c:pt idx="2">
                    <c:v>0.00611071047207137</c:v>
                  </c:pt>
                  <c:pt idx="3">
                    <c:v>0.00828010417792034</c:v>
                  </c:pt>
                  <c:pt idx="4">
                    <c:v>0.00755529123637399</c:v>
                  </c:pt>
                </c:numCache>
              </c:numRef>
            </c:plus>
            <c:minus>
              <c:numRef>
                <c:f>'3-4'!$U$11:$U$15</c:f>
                <c:numCache>
                  <c:formatCode>General</c:formatCode>
                  <c:ptCount val="5"/>
                  <c:pt idx="0">
                    <c:v>0.00488606334629727</c:v>
                  </c:pt>
                  <c:pt idx="1">
                    <c:v>0.00373179252245944</c:v>
                  </c:pt>
                  <c:pt idx="2">
                    <c:v>0.00611071047207137</c:v>
                  </c:pt>
                  <c:pt idx="3">
                    <c:v>0.00828010417792034</c:v>
                  </c:pt>
                  <c:pt idx="4">
                    <c:v>0.00755529123637399</c:v>
                  </c:pt>
                </c:numCache>
              </c:numRef>
            </c:minus>
          </c:errBars>
          <c:xVal>
            <c:numRef>
              <c:f>'3-4'!$T$11:$T$15</c:f>
              <c:numCache>
                <c:formatCode>0.00</c:formatCode>
                <c:ptCount val="5"/>
                <c:pt idx="0">
                  <c:v>0.16329559289184</c:v>
                </c:pt>
                <c:pt idx="1">
                  <c:v>0.14319419902272</c:v>
                </c:pt>
                <c:pt idx="2">
                  <c:v>0.15561640871712</c:v>
                </c:pt>
                <c:pt idx="3">
                  <c:v>0.16690932662112</c:v>
                </c:pt>
                <c:pt idx="4">
                  <c:v>0.1942381879488</c:v>
                </c:pt>
              </c:numCache>
            </c:numRef>
          </c:xVal>
          <c:yVal>
            <c:numRef>
              <c:f>'3-4'!$Q$11:$Q$15</c:f>
              <c:numCache>
                <c:formatCode>General</c:formatCode>
                <c:ptCount val="5"/>
                <c:pt idx="0">
                  <c:v>3.0</c:v>
                </c:pt>
                <c:pt idx="1">
                  <c:v>9.0</c:v>
                </c:pt>
                <c:pt idx="2">
                  <c:v>19.0</c:v>
                </c:pt>
                <c:pt idx="3">
                  <c:v>32.0</c:v>
                </c:pt>
                <c:pt idx="4">
                  <c:v>67.0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'3-4'!$V$11:$V$15</c:f>
              <c:numCache>
                <c:formatCode>0.00</c:formatCode>
                <c:ptCount val="5"/>
                <c:pt idx="0">
                  <c:v>0.28074193909344</c:v>
                </c:pt>
                <c:pt idx="1">
                  <c:v>0.24652439784432</c:v>
                </c:pt>
                <c:pt idx="2">
                  <c:v>0.24121672642944</c:v>
                </c:pt>
                <c:pt idx="3">
                  <c:v>0.24776661881376</c:v>
                </c:pt>
                <c:pt idx="4">
                  <c:v>0.2405391513552</c:v>
                </c:pt>
              </c:numCache>
            </c:numRef>
          </c:xVal>
          <c:yVal>
            <c:numRef>
              <c:f>'3-4'!$Q$11:$Q$15</c:f>
              <c:numCache>
                <c:formatCode>General</c:formatCode>
                <c:ptCount val="5"/>
                <c:pt idx="0">
                  <c:v>3.0</c:v>
                </c:pt>
                <c:pt idx="1">
                  <c:v>9.0</c:v>
                </c:pt>
                <c:pt idx="2">
                  <c:v>19.0</c:v>
                </c:pt>
                <c:pt idx="3">
                  <c:v>32.0</c:v>
                </c:pt>
                <c:pt idx="4">
                  <c:v>67.0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2377640"/>
        <c:axId val="2143225544"/>
      </c:scatterChart>
      <c:valAx>
        <c:axId val="2142377640"/>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43225544"/>
        <c:crosses val="autoZero"/>
        <c:crossBetween val="midCat"/>
      </c:valAx>
      <c:valAx>
        <c:axId val="2143225544"/>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42377640"/>
        <c:crosses val="autoZero"/>
        <c:crossBetween val="midCat"/>
      </c:valAx>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554738639598"/>
          <c:y val="0.143380930763827"/>
          <c:w val="0.785206574328811"/>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'3-6'!$U$6</c:f>
                <c:numCache>
                  <c:formatCode>General</c:formatCode>
                  <c:ptCount val="1"/>
                  <c:pt idx="0">
                    <c:v>0.0198395709608096</c:v>
                  </c:pt>
                </c:numCache>
              </c:numRef>
            </c:plus>
            <c:minus>
              <c:numRef>
                <c:f>'3-6'!$U$6</c:f>
                <c:numCache>
                  <c:formatCode>General</c:formatCode>
                  <c:ptCount val="1"/>
                  <c:pt idx="0">
                    <c:v>0.0198395709608096</c:v>
                  </c:pt>
                </c:numCache>
              </c:numRef>
            </c:minus>
            <c:spPr>
              <a:ln>
                <a:solidFill>
                  <a:schemeClr val="bg1">
                    <a:lumMod val="65000"/>
                  </a:schemeClr>
                </a:solidFill>
              </a:ln>
            </c:spPr>
          </c:errBars>
          <c:xVal>
            <c:numRef>
              <c:f>'3-6'!$T$6</c:f>
              <c:numCache>
                <c:formatCode>0.00</c:formatCode>
                <c:ptCount val="1"/>
                <c:pt idx="0">
                  <c:v>0.10141040277792</c:v>
                </c:pt>
              </c:numCache>
            </c:numRef>
          </c:xVal>
          <c:yVal>
            <c:numRef>
              <c:f>'3-6'!$S$6</c:f>
              <c:numCache>
                <c:formatCode>General</c:formatCode>
                <c:ptCount val="1"/>
                <c:pt idx="0">
                  <c:v>5.0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'3-6'!$W$6</c:f>
                <c:numCache>
                  <c:formatCode>General</c:formatCode>
                  <c:ptCount val="1"/>
                  <c:pt idx="0">
                    <c:v>0.00256525782933853</c:v>
                  </c:pt>
                </c:numCache>
              </c:numRef>
            </c:plus>
            <c:minus>
              <c:numRef>
                <c:f>'3-6'!$W$6</c:f>
                <c:numCache>
                  <c:formatCode>General</c:formatCode>
                  <c:ptCount val="1"/>
                  <c:pt idx="0">
                    <c:v>0.00256525782933853</c:v>
                  </c:pt>
                </c:numCache>
              </c:numRef>
            </c:minus>
          </c:errBars>
          <c:xVal>
            <c:numRef>
              <c:f>'3-6'!$V$6</c:f>
              <c:numCache>
                <c:formatCode>0.00</c:formatCode>
                <c:ptCount val="1"/>
                <c:pt idx="0">
                  <c:v>0.1377735984288</c:v>
                </c:pt>
              </c:numCache>
            </c:numRef>
          </c:xVal>
          <c:yVal>
            <c:numRef>
              <c:f>'3-6'!$S$6</c:f>
              <c:numCache>
                <c:formatCode>General</c:formatCode>
                <c:ptCount val="1"/>
                <c:pt idx="0">
                  <c:v>5.0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'3-6'!$X$6</c:f>
              <c:numCache>
                <c:formatCode>0.00</c:formatCode>
                <c:ptCount val="1"/>
                <c:pt idx="0">
                  <c:v>0.23918400120672</c:v>
                </c:pt>
              </c:numCache>
            </c:numRef>
          </c:xVal>
          <c:yVal>
            <c:numRef>
              <c:f>'3-6'!$S$6</c:f>
              <c:numCache>
                <c:formatCode>General</c:formatCode>
                <c:ptCount val="1"/>
                <c:pt idx="0">
                  <c:v>5.0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2193160"/>
        <c:axId val="2141539128"/>
      </c:scatterChart>
      <c:valAx>
        <c:axId val="2142193160"/>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41539128"/>
        <c:crosses val="autoZero"/>
        <c:crossBetween val="midCat"/>
        <c:majorUnit val="0.2"/>
      </c:valAx>
      <c:valAx>
        <c:axId val="2141539128"/>
        <c:scaling>
          <c:orientation val="maxMin"/>
          <c:max val="80.0"/>
        </c:scaling>
        <c:delete val="0"/>
        <c:axPos val="l"/>
        <c:numFmt formatCode="General" sourceLinked="1"/>
        <c:majorTickMark val="out"/>
        <c:minorTickMark val="none"/>
        <c:tickLblPos val="nextTo"/>
        <c:txPr>
          <a:bodyPr/>
          <a:lstStyle/>
          <a:p>
            <a:pPr>
              <a:defRPr>
                <a:latin typeface="Arial"/>
              </a:defRPr>
            </a:pPr>
            <a:endParaRPr lang="en-US"/>
          </a:p>
        </c:txPr>
        <c:crossAx val="2142193160"/>
        <c:crosses val="autoZero"/>
        <c:crossBetween val="midCat"/>
      </c:valAx>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6699335511256"/>
          <c:y val="0.143380930763827"/>
          <c:w val="0.749061922480225"/>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'2-4'!$S$11:$S$15</c:f>
                <c:numCache>
                  <c:formatCode>General</c:formatCode>
                  <c:ptCount val="5"/>
                  <c:pt idx="0">
                    <c:v>0.00574941515709701</c:v>
                  </c:pt>
                  <c:pt idx="1">
                    <c:v>0.0100614765249197</c:v>
                  </c:pt>
                  <c:pt idx="2">
                    <c:v>0.00135515014848001</c:v>
                  </c:pt>
                  <c:pt idx="3">
                    <c:v>0.0196067951558733</c:v>
                  </c:pt>
                  <c:pt idx="4">
                    <c:v>0.00266359694209948</c:v>
                  </c:pt>
                </c:numCache>
              </c:numRef>
            </c:plus>
            <c:minus>
              <c:numRef>
                <c:f>'2-4'!$S$11:$S$15</c:f>
                <c:numCache>
                  <c:formatCode>General</c:formatCode>
                  <c:ptCount val="5"/>
                  <c:pt idx="0">
                    <c:v>0.00574941515709701</c:v>
                  </c:pt>
                  <c:pt idx="1">
                    <c:v>0.0100614765249197</c:v>
                  </c:pt>
                  <c:pt idx="2">
                    <c:v>0.00135515014848001</c:v>
                  </c:pt>
                  <c:pt idx="3">
                    <c:v>0.0196067951558733</c:v>
                  </c:pt>
                  <c:pt idx="4">
                    <c:v>0.00266359694209948</c:v>
                  </c:pt>
                </c:numCache>
              </c:numRef>
            </c:minus>
            <c:spPr>
              <a:ln>
                <a:solidFill>
                  <a:schemeClr val="bg1">
                    <a:lumMod val="65000"/>
                  </a:schemeClr>
                </a:solidFill>
              </a:ln>
            </c:spPr>
          </c:errBars>
          <c:xVal>
            <c:numRef>
              <c:f>'3-8'!$R$11:$R$15</c:f>
              <c:numCache>
                <c:formatCode>0.00</c:formatCode>
                <c:ptCount val="5"/>
                <c:pt idx="0">
                  <c:v>0.13054613097024</c:v>
                </c:pt>
                <c:pt idx="1">
                  <c:v>0.129868555896</c:v>
                </c:pt>
                <c:pt idx="2">
                  <c:v>0.14613035767776</c:v>
                </c:pt>
                <c:pt idx="3">
                  <c:v>0.10863787023648</c:v>
                </c:pt>
                <c:pt idx="4">
                  <c:v>0.08966576815776</c:v>
                </c:pt>
              </c:numCache>
            </c:numRef>
          </c:xVal>
          <c:yVal>
            <c:numRef>
              <c:f>'3-8'!$Q$11:$Q$15</c:f>
              <c:numCache>
                <c:formatCode>General</c:formatCode>
                <c:ptCount val="5"/>
                <c:pt idx="0">
                  <c:v>9.0</c:v>
                </c:pt>
                <c:pt idx="1">
                  <c:v>20.0</c:v>
                </c:pt>
                <c:pt idx="2">
                  <c:v>31.0</c:v>
                </c:pt>
                <c:pt idx="3">
                  <c:v>42.0</c:v>
                </c:pt>
                <c:pt idx="4">
                  <c:v>67.0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'2-4'!$U$11:$U$15</c:f>
                <c:numCache>
                  <c:formatCode>General</c:formatCode>
                  <c:ptCount val="5"/>
                  <c:pt idx="0">
                    <c:v>1.38777878078145E-17</c:v>
                  </c:pt>
                  <c:pt idx="1">
                    <c:v>0.00191647171903232</c:v>
                  </c:pt>
                  <c:pt idx="2">
                    <c:v>0.0129361841034682</c:v>
                  </c:pt>
                  <c:pt idx="3">
                    <c:v>0.0187897322377649</c:v>
                  </c:pt>
                  <c:pt idx="4">
                    <c:v>0.00749427846453332</c:v>
                  </c:pt>
                </c:numCache>
              </c:numRef>
            </c:plus>
            <c:minus>
              <c:numRef>
                <c:f>'2-4'!$U$11:$U$15</c:f>
                <c:numCache>
                  <c:formatCode>General</c:formatCode>
                  <c:ptCount val="5"/>
                  <c:pt idx="0">
                    <c:v>1.38777878078145E-17</c:v>
                  </c:pt>
                  <c:pt idx="1">
                    <c:v>0.00191647171903232</c:v>
                  </c:pt>
                  <c:pt idx="2">
                    <c:v>0.0129361841034682</c:v>
                  </c:pt>
                  <c:pt idx="3">
                    <c:v>0.0187897322377649</c:v>
                  </c:pt>
                  <c:pt idx="4">
                    <c:v>0.00749427846453332</c:v>
                  </c:pt>
                </c:numCache>
              </c:numRef>
            </c:minus>
          </c:errBars>
          <c:xVal>
            <c:numRef>
              <c:f>'3-8'!$T$11:$T$15</c:f>
              <c:numCache>
                <c:formatCode>0.00</c:formatCode>
                <c:ptCount val="5"/>
                <c:pt idx="0">
                  <c:v>0.13980632365152</c:v>
                </c:pt>
                <c:pt idx="1">
                  <c:v>0.17097477706656</c:v>
                </c:pt>
                <c:pt idx="2">
                  <c:v>0.16668346826304</c:v>
                </c:pt>
                <c:pt idx="3">
                  <c:v>0.20395009734624</c:v>
                </c:pt>
                <c:pt idx="4">
                  <c:v>0.18204183661248</c:v>
                </c:pt>
              </c:numCache>
            </c:numRef>
          </c:xVal>
          <c:yVal>
            <c:numRef>
              <c:f>'3-8'!$Q$11:$Q$15</c:f>
              <c:numCache>
                <c:formatCode>General</c:formatCode>
                <c:ptCount val="5"/>
                <c:pt idx="0">
                  <c:v>9.0</c:v>
                </c:pt>
                <c:pt idx="1">
                  <c:v>20.0</c:v>
                </c:pt>
                <c:pt idx="2">
                  <c:v>31.0</c:v>
                </c:pt>
                <c:pt idx="3">
                  <c:v>42.0</c:v>
                </c:pt>
                <c:pt idx="4">
                  <c:v>67.0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'3-8'!$V$11:$V$15</c:f>
              <c:numCache>
                <c:formatCode>0.00</c:formatCode>
                <c:ptCount val="5"/>
                <c:pt idx="0">
                  <c:v>0.27035245462176</c:v>
                </c:pt>
                <c:pt idx="1">
                  <c:v>0.30084333296256</c:v>
                </c:pt>
                <c:pt idx="2">
                  <c:v>0.3128138259408</c:v>
                </c:pt>
                <c:pt idx="3">
                  <c:v>0.31258796758272</c:v>
                </c:pt>
                <c:pt idx="4">
                  <c:v>0.27170760477024</c:v>
                </c:pt>
              </c:numCache>
            </c:numRef>
          </c:xVal>
          <c:yVal>
            <c:numRef>
              <c:f>'3-8'!$Q$11:$Q$15</c:f>
              <c:numCache>
                <c:formatCode>General</c:formatCode>
                <c:ptCount val="5"/>
                <c:pt idx="0">
                  <c:v>9.0</c:v>
                </c:pt>
                <c:pt idx="1">
                  <c:v>20.0</c:v>
                </c:pt>
                <c:pt idx="2">
                  <c:v>31.0</c:v>
                </c:pt>
                <c:pt idx="3">
                  <c:v>42.0</c:v>
                </c:pt>
                <c:pt idx="4">
                  <c:v>67.0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21578536"/>
        <c:axId val="2119220984"/>
      </c:scatterChart>
      <c:valAx>
        <c:axId val="2121578536"/>
        <c:scaling>
          <c:orientation val="minMax"/>
        </c:scaling>
        <c:delete val="0"/>
        <c:axPos val="t"/>
        <c:numFmt formatCode="0.00" sourceLinked="1"/>
        <c:majorTickMark val="out"/>
        <c:minorTickMark val="none"/>
        <c:tickLblPos val="nextTo"/>
        <c:txPr>
          <a:bodyPr/>
          <a:lstStyle/>
          <a:p>
            <a:pPr>
              <a:defRPr>
                <a:latin typeface="Arial"/>
              </a:defRPr>
            </a:pPr>
            <a:endParaRPr lang="en-US"/>
          </a:p>
        </c:txPr>
        <c:crossAx val="2119220984"/>
        <c:crosses val="autoZero"/>
        <c:crossBetween val="midCat"/>
        <c:majorUnit val="0.2"/>
      </c:valAx>
      <c:valAx>
        <c:axId val="2119220984"/>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21578536"/>
        <c:crosses val="autoZero"/>
        <c:crossBetween val="midCat"/>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38021792723664"/>
          <c:y val="0.174253050151566"/>
          <c:w val="0.667739298406634"/>
          <c:h val="0.790674851568493"/>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'1-4'!$S$11:$S$15</c:f>
                <c:numCache>
                  <c:formatCode>General</c:formatCode>
                  <c:ptCount val="5"/>
                  <c:pt idx="0">
                    <c:v>0.0163040952258304</c:v>
                  </c:pt>
                  <c:pt idx="1">
                    <c:v>0.00474302551968</c:v>
                  </c:pt>
                  <c:pt idx="2">
                    <c:v>0.0237280302803113</c:v>
                  </c:pt>
                  <c:pt idx="3">
                    <c:v>0.00973289680040842</c:v>
                  </c:pt>
                  <c:pt idx="4">
                    <c:v>0.0120511890725707</c:v>
                  </c:pt>
                </c:numCache>
              </c:numRef>
            </c:plus>
            <c:minus>
              <c:numRef>
                <c:f>'1-4'!$S$11:$S$15</c:f>
                <c:numCache>
                  <c:formatCode>General</c:formatCode>
                  <c:ptCount val="5"/>
                  <c:pt idx="0">
                    <c:v>0.0163040952258304</c:v>
                  </c:pt>
                  <c:pt idx="1">
                    <c:v>0.00474302551968</c:v>
                  </c:pt>
                  <c:pt idx="2">
                    <c:v>0.0237280302803113</c:v>
                  </c:pt>
                  <c:pt idx="3">
                    <c:v>0.00973289680040842</c:v>
                  </c:pt>
                  <c:pt idx="4">
                    <c:v>0.0120511890725707</c:v>
                  </c:pt>
                </c:numCache>
              </c:numRef>
            </c:minus>
            <c:spPr>
              <a:ln>
                <a:solidFill>
                  <a:schemeClr val="bg1">
                    <a:lumMod val="65000"/>
                  </a:schemeClr>
                </a:solidFill>
              </a:ln>
            </c:spPr>
          </c:errBars>
          <c:xVal>
            <c:numRef>
              <c:f>'1-4'!$R$11:$R$15</c:f>
              <c:numCache>
                <c:formatCode>0.00</c:formatCode>
                <c:ptCount val="5"/>
                <c:pt idx="0">
                  <c:v>0.101636261136</c:v>
                </c:pt>
                <c:pt idx="1">
                  <c:v>0.10434656143296</c:v>
                </c:pt>
                <c:pt idx="2">
                  <c:v>0.08718132621888</c:v>
                </c:pt>
                <c:pt idx="3">
                  <c:v>0.0722746745856</c:v>
                </c:pt>
                <c:pt idx="4">
                  <c:v>0.0383959208736</c:v>
                </c:pt>
              </c:numCache>
            </c:numRef>
          </c:xVal>
          <c:yVal>
            <c:numRef>
              <c:f>'1-4'!$Q$11:$Q$15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1FE6-474A-8097-C1EEA99757ED}"/>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'1-4'!$U$11:$U$15</c:f>
                <c:numCache>
                  <c:formatCode>General</c:formatCode>
                  <c:ptCount val="5"/>
                  <c:pt idx="0">
                    <c:v>0.00614816155079823</c:v>
                  </c:pt>
                  <c:pt idx="1">
                    <c:v>0.0231700294789019</c:v>
                  </c:pt>
                  <c:pt idx="2">
                    <c:v>0.00347704522630326</c:v>
                  </c:pt>
                  <c:pt idx="3">
                    <c:v>0.0235727319859976</c:v>
                  </c:pt>
                  <c:pt idx="4">
                    <c:v>0.0138364745572516</c:v>
                  </c:pt>
                </c:numCache>
              </c:numRef>
            </c:plus>
            <c:minus>
              <c:numRef>
                <c:f>'1-4'!$U$11:$U$15</c:f>
                <c:numCache>
                  <c:formatCode>General</c:formatCode>
                  <c:ptCount val="5"/>
                  <c:pt idx="0">
                    <c:v>0.00614816155079823</c:v>
                  </c:pt>
                  <c:pt idx="1">
                    <c:v>0.0231700294789019</c:v>
                  </c:pt>
                  <c:pt idx="2">
                    <c:v>0.00347704522630326</c:v>
                  </c:pt>
                  <c:pt idx="3">
                    <c:v>0.0235727319859976</c:v>
                  </c:pt>
                  <c:pt idx="4">
                    <c:v>0.0138364745572516</c:v>
                  </c:pt>
                </c:numCache>
              </c:numRef>
            </c:minus>
          </c:errBars>
          <c:xVal>
            <c:numRef>
              <c:f>'1-4'!$T$11:$T$15</c:f>
              <c:numCache>
                <c:formatCode>0.00</c:formatCode>
                <c:ptCount val="5"/>
                <c:pt idx="0">
                  <c:v>0.18204183661248</c:v>
                </c:pt>
                <c:pt idx="1">
                  <c:v>0.18046082810592</c:v>
                </c:pt>
                <c:pt idx="2">
                  <c:v>0.17029720199232</c:v>
                </c:pt>
                <c:pt idx="3">
                  <c:v>0.17978325303168</c:v>
                </c:pt>
                <c:pt idx="4">
                  <c:v>0.26696457925056</c:v>
                </c:pt>
              </c:numCache>
            </c:numRef>
          </c:xVal>
          <c:yVal>
            <c:numRef>
              <c:f>'1-4'!$Q$11:$Q$15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1FE6-474A-8097-C1EEA99757ED}"/>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'1-4'!$V$11:$V$15</c:f>
              <c:numCache>
                <c:formatCode>0.00</c:formatCode>
                <c:ptCount val="5"/>
                <c:pt idx="0">
                  <c:v>0.28367809774848</c:v>
                </c:pt>
                <c:pt idx="1">
                  <c:v>0.28480738953888</c:v>
                </c:pt>
                <c:pt idx="2">
                  <c:v>0.2574785282112</c:v>
                </c:pt>
                <c:pt idx="3">
                  <c:v>0.25205792761728</c:v>
                </c:pt>
                <c:pt idx="4">
                  <c:v>0.30536050012416</c:v>
                </c:pt>
              </c:numCache>
            </c:numRef>
          </c:xVal>
          <c:yVal>
            <c:numRef>
              <c:f>'1-4'!$Q$11:$Q$15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1FE6-474A-8097-C1EEA99757ED}"/>
            </c:ext>
          </c:extLst>
        </c:ser>
        <c:dLbls>
          <c:showLegendKey val="0"/>
          <c:showVal val="0"/>
          <c:showCatName val="0"/>
          <c:showSerName val="0"/>
          <c:showPercent val="0"/>
          <c:showBubbleSize val="0"/>
        </c:dLbls>
        <c:axId val="2111394552"/>
        <c:axId val="2019609320"/>
      </c:scatterChart>
      <c:valAx>
        <c:axId val="2111394552"/>
        <c:scaling>
          <c:orientation val="minMax"/>
          <c:max val="0.4"/>
          <c:min val="0.0"/>
        </c:scaling>
        <c:delete val="0"/>
        <c:axPos val="t"/>
        <c:numFmt formatCode="0.00" sourceLinked="1"/>
        <c:majorTickMark val="out"/>
        <c:minorTickMark val="none"/>
        <c:tickLblPos val="nextTo"/>
        <c:txPr>
          <a:bodyPr/>
          <a:lstStyle/>
          <a:p>
            <a:pPr>
              <a:defRPr>
                <a:latin typeface="Arial"/>
              </a:defRPr>
            </a:pPr>
            <a:endParaRPr lang="en-US"/>
          </a:p>
        </c:txPr>
        <c:crossAx val="2019609320"/>
        <c:crosses val="autoZero"/>
        <c:crossBetween val="midCat"/>
        <c:majorUnit val="0.2"/>
      </c:valAx>
      <c:valAx>
        <c:axId val="2019609320"/>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11394552"/>
        <c:crosses val="autoZero"/>
        <c:crossBetween val="midCat"/>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38266916150358"/>
          <c:y val="0.165095552245734"/>
          <c:w val="0.667494615690926"/>
          <c:h val="0.773168011896441"/>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'1-6'!$S$11:$S$15</c:f>
                <c:numCache>
                  <c:formatCode>General</c:formatCode>
                  <c:ptCount val="5"/>
                  <c:pt idx="0">
                    <c:v>0.00894638612669926</c:v>
                  </c:pt>
                  <c:pt idx="1">
                    <c:v>0.0169827313518606</c:v>
                  </c:pt>
                  <c:pt idx="2">
                    <c:v>0.0114655099592608</c:v>
                  </c:pt>
                  <c:pt idx="3">
                    <c:v>0.00973289680040839</c:v>
                  </c:pt>
                  <c:pt idx="4">
                    <c:v>0.00949411398262562</c:v>
                  </c:pt>
                </c:numCache>
              </c:numRef>
            </c:plus>
            <c:minus>
              <c:numRef>
                <c:f>'1-6'!$S$11:$S$15</c:f>
                <c:numCache>
                  <c:formatCode>General</c:formatCode>
                  <c:ptCount val="5"/>
                  <c:pt idx="0">
                    <c:v>0.00894638612669926</c:v>
                  </c:pt>
                  <c:pt idx="1">
                    <c:v>0.0169827313518606</c:v>
                  </c:pt>
                  <c:pt idx="2">
                    <c:v>0.0114655099592608</c:v>
                  </c:pt>
                  <c:pt idx="3">
                    <c:v>0.00973289680040839</c:v>
                  </c:pt>
                  <c:pt idx="4">
                    <c:v>0.00949411398262562</c:v>
                  </c:pt>
                </c:numCache>
              </c:numRef>
            </c:minus>
            <c:spPr>
              <a:ln>
                <a:solidFill>
                  <a:schemeClr val="bg1">
                    <a:lumMod val="65000"/>
                  </a:schemeClr>
                </a:solidFill>
              </a:ln>
            </c:spPr>
          </c:errBars>
          <c:xVal>
            <c:numRef>
              <c:f>'1-6'!$R$11:$R$15</c:f>
              <c:numCache>
                <c:formatCode>0.00</c:formatCode>
                <c:ptCount val="5"/>
                <c:pt idx="0">
                  <c:v>0.04991469713568</c:v>
                </c:pt>
                <c:pt idx="1">
                  <c:v>0.044471510705952</c:v>
                </c:pt>
                <c:pt idx="2">
                  <c:v>0.02890986983424</c:v>
                </c:pt>
                <c:pt idx="3">
                  <c:v>0.08966576815776</c:v>
                </c:pt>
                <c:pt idx="4">
                  <c:v>0.04155793788672</c:v>
                </c:pt>
              </c:numCache>
            </c:numRef>
          </c:xVal>
          <c:yVal>
            <c:numRef>
              <c:f>'1-6'!$Q$11:$Q$15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6CD5-415E-AFA6-8A2A565D01B4}"/>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'1-6'!$U$11:$U$15</c:f>
                <c:numCache>
                  <c:formatCode>General</c:formatCode>
                  <c:ptCount val="5"/>
                  <c:pt idx="0">
                    <c:v>0.00578920397204036</c:v>
                  </c:pt>
                  <c:pt idx="1">
                    <c:v>0.015691874137073</c:v>
                  </c:pt>
                  <c:pt idx="2">
                    <c:v>0.0174379620245282</c:v>
                  </c:pt>
                  <c:pt idx="3">
                    <c:v>0.00273838706056053</c:v>
                  </c:pt>
                  <c:pt idx="4">
                    <c:v>0.0121649416747569</c:v>
                  </c:pt>
                </c:numCache>
              </c:numRef>
            </c:plus>
            <c:minus>
              <c:numRef>
                <c:f>'1-6'!$U$11:$U$15</c:f>
                <c:numCache>
                  <c:formatCode>General</c:formatCode>
                  <c:ptCount val="5"/>
                  <c:pt idx="0">
                    <c:v>0.00578920397204036</c:v>
                  </c:pt>
                  <c:pt idx="1">
                    <c:v>0.015691874137073</c:v>
                  </c:pt>
                  <c:pt idx="2">
                    <c:v>0.0174379620245282</c:v>
                  </c:pt>
                  <c:pt idx="3">
                    <c:v>0.00273838706056053</c:v>
                  </c:pt>
                  <c:pt idx="4">
                    <c:v>0.0121649416747569</c:v>
                  </c:pt>
                </c:numCache>
              </c:numRef>
            </c:minus>
          </c:errBars>
          <c:xVal>
            <c:numRef>
              <c:f>'1-6'!$T$11:$T$15</c:f>
              <c:numCache>
                <c:formatCode>0.00</c:formatCode>
                <c:ptCount val="5"/>
                <c:pt idx="0">
                  <c:v>0.10028111098752</c:v>
                </c:pt>
                <c:pt idx="1">
                  <c:v>0.10592756993952</c:v>
                </c:pt>
                <c:pt idx="2">
                  <c:v>0.11202574560768</c:v>
                </c:pt>
                <c:pt idx="3">
                  <c:v>0.19943293018464</c:v>
                </c:pt>
                <c:pt idx="4">
                  <c:v>0.24302359329408</c:v>
                </c:pt>
              </c:numCache>
            </c:numRef>
          </c:xVal>
          <c:yVal>
            <c:numRef>
              <c:f>'1-6'!$Q$11:$Q$15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6CD5-415E-AFA6-8A2A565D01B4}"/>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'1-6'!$V$11:$V$15</c:f>
              <c:numCache>
                <c:formatCode>0.00</c:formatCode>
                <c:ptCount val="5"/>
                <c:pt idx="0">
                  <c:v>0.1501958081232</c:v>
                </c:pt>
                <c:pt idx="1">
                  <c:v>0.150399080645472</c:v>
                </c:pt>
                <c:pt idx="2">
                  <c:v>0.14093561544192</c:v>
                </c:pt>
                <c:pt idx="3">
                  <c:v>0.2890986983424</c:v>
                </c:pt>
                <c:pt idx="4">
                  <c:v>0.2845815311808</c:v>
                </c:pt>
              </c:numCache>
            </c:numRef>
          </c:xVal>
          <c:yVal>
            <c:numRef>
              <c:f>'1-6'!$Q$11:$Q$15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6CD5-415E-AFA6-8A2A565D01B4}"/>
            </c:ext>
          </c:extLst>
        </c:ser>
        <c:dLbls>
          <c:showLegendKey val="0"/>
          <c:showVal val="0"/>
          <c:showCatName val="0"/>
          <c:showSerName val="0"/>
          <c:showPercent val="0"/>
          <c:showBubbleSize val="0"/>
        </c:dLbls>
        <c:axId val="2119453336"/>
        <c:axId val="2118021080"/>
      </c:scatterChart>
      <c:valAx>
        <c:axId val="2119453336"/>
        <c:scaling>
          <c:orientation val="minMax"/>
          <c:max val="0.4"/>
          <c:min val="0.0"/>
        </c:scaling>
        <c:delete val="0"/>
        <c:axPos val="t"/>
        <c:numFmt formatCode="0.00" sourceLinked="1"/>
        <c:majorTickMark val="out"/>
        <c:minorTickMark val="none"/>
        <c:tickLblPos val="nextTo"/>
        <c:txPr>
          <a:bodyPr/>
          <a:lstStyle/>
          <a:p>
            <a:pPr>
              <a:defRPr>
                <a:latin typeface="Arial"/>
              </a:defRPr>
            </a:pPr>
            <a:endParaRPr lang="en-US"/>
          </a:p>
        </c:txPr>
        <c:crossAx val="2118021080"/>
        <c:crosses val="autoZero"/>
        <c:crossBetween val="midCat"/>
        <c:majorUnit val="0.2"/>
      </c:valAx>
      <c:valAx>
        <c:axId val="2118021080"/>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19453336"/>
        <c:crosses val="autoZero"/>
        <c:crossBetween val="midCat"/>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48588671921551"/>
          <c:y val="0.169842673249035"/>
          <c:w val="0.657994688367184"/>
          <c:h val="0.795085240650477"/>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'1-8'!$S$11:$S$15</c:f>
                <c:numCache>
                  <c:formatCode>General</c:formatCode>
                  <c:ptCount val="5"/>
                  <c:pt idx="0">
                    <c:v>0.00480712336593422</c:v>
                  </c:pt>
                  <c:pt idx="1">
                    <c:v>0.0116640043912124</c:v>
                  </c:pt>
                  <c:pt idx="2">
                    <c:v>0.000782396303017296</c:v>
                  </c:pt>
                  <c:pt idx="3">
                    <c:v>0.00475913091583745</c:v>
                  </c:pt>
                  <c:pt idx="4">
                    <c:v>0.00310503906672012</c:v>
                  </c:pt>
                </c:numCache>
              </c:numRef>
            </c:plus>
            <c:minus>
              <c:numRef>
                <c:f>'1-8'!$S$11:$S$15</c:f>
                <c:numCache>
                  <c:formatCode>General</c:formatCode>
                  <c:ptCount val="5"/>
                  <c:pt idx="0">
                    <c:v>0.00480712336593422</c:v>
                  </c:pt>
                  <c:pt idx="1">
                    <c:v>0.0116640043912124</c:v>
                  </c:pt>
                  <c:pt idx="2">
                    <c:v>0.000782396303017296</c:v>
                  </c:pt>
                  <c:pt idx="3">
                    <c:v>0.00475913091583745</c:v>
                  </c:pt>
                  <c:pt idx="4">
                    <c:v>0.00310503906672012</c:v>
                  </c:pt>
                </c:numCache>
              </c:numRef>
            </c:minus>
            <c:spPr>
              <a:ln>
                <a:solidFill>
                  <a:schemeClr val="bg1">
                    <a:lumMod val="65000"/>
                  </a:schemeClr>
                </a:solidFill>
              </a:ln>
            </c:spPr>
          </c:errBars>
          <c:xVal>
            <c:numRef>
              <c:f>'1-8'!$R$11:$R$15</c:f>
              <c:numCache>
                <c:formatCode>0.00</c:formatCode>
                <c:ptCount val="5"/>
                <c:pt idx="0">
                  <c:v>0.04923712206144</c:v>
                </c:pt>
                <c:pt idx="1">
                  <c:v>0.05714216459424</c:v>
                </c:pt>
                <c:pt idx="2">
                  <c:v>0.04652682176448</c:v>
                </c:pt>
                <c:pt idx="3">
                  <c:v>0.0971190939744</c:v>
                </c:pt>
                <c:pt idx="4">
                  <c:v>0.0304908783408</c:v>
                </c:pt>
              </c:numCache>
            </c:numRef>
          </c:xVal>
          <c:yVal>
            <c:numRef>
              <c:f>'1-8'!$Q$11:$Q$15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6CD5-415E-AFA6-8A2A565D01B4}"/>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'1-8'!$U$11:$U$15</c:f>
                <c:numCache>
                  <c:formatCode>General</c:formatCode>
                  <c:ptCount val="5"/>
                  <c:pt idx="0">
                    <c:v>0.00916606570810704</c:v>
                  </c:pt>
                  <c:pt idx="1">
                    <c:v>0.0025652578293385</c:v>
                  </c:pt>
                  <c:pt idx="2">
                    <c:v>0.00687663595567109</c:v>
                  </c:pt>
                  <c:pt idx="3">
                    <c:v>0.0118591769634547</c:v>
                  </c:pt>
                  <c:pt idx="4">
                    <c:v>0.0144901823113606</c:v>
                  </c:pt>
                </c:numCache>
              </c:numRef>
            </c:plus>
            <c:minus>
              <c:numRef>
                <c:f>'1-8'!$U$11:$U$15</c:f>
                <c:numCache>
                  <c:formatCode>General</c:formatCode>
                  <c:ptCount val="5"/>
                  <c:pt idx="0">
                    <c:v>0.00916606570810704</c:v>
                  </c:pt>
                  <c:pt idx="1">
                    <c:v>0.0025652578293385</c:v>
                  </c:pt>
                  <c:pt idx="2">
                    <c:v>0.00687663595567109</c:v>
                  </c:pt>
                  <c:pt idx="3">
                    <c:v>0.0118591769634547</c:v>
                  </c:pt>
                  <c:pt idx="4">
                    <c:v>0.0144901823113606</c:v>
                  </c:pt>
                </c:numCache>
              </c:numRef>
            </c:minus>
          </c:errBars>
          <c:xVal>
            <c:numRef>
              <c:f>'1-8'!$T$11:$T$15</c:f>
              <c:numCache>
                <c:formatCode>0.00</c:formatCode>
                <c:ptCount val="5"/>
                <c:pt idx="0">
                  <c:v>0.09892596083904</c:v>
                </c:pt>
                <c:pt idx="1">
                  <c:v>0.09779666904864</c:v>
                </c:pt>
                <c:pt idx="2">
                  <c:v>0.09418293531936</c:v>
                </c:pt>
                <c:pt idx="3">
                  <c:v>0.17662123601856</c:v>
                </c:pt>
                <c:pt idx="4">
                  <c:v>0.24550803523296</c:v>
                </c:pt>
              </c:numCache>
            </c:numRef>
          </c:xVal>
          <c:yVal>
            <c:numRef>
              <c:f>'1-8'!$Q$11:$Q$15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6CD5-415E-AFA6-8A2A565D01B4}"/>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'1-8'!$V$11:$V$15</c:f>
              <c:numCache>
                <c:formatCode>0.00</c:formatCode>
                <c:ptCount val="5"/>
                <c:pt idx="0">
                  <c:v>0.14816308290048</c:v>
                </c:pt>
                <c:pt idx="1">
                  <c:v>0.15493883364288</c:v>
                </c:pt>
                <c:pt idx="2">
                  <c:v>0.14070975708384</c:v>
                </c:pt>
                <c:pt idx="3">
                  <c:v>0.27374032999296</c:v>
                </c:pt>
                <c:pt idx="4">
                  <c:v>0.27599891357376</c:v>
                </c:pt>
              </c:numCache>
            </c:numRef>
          </c:xVal>
          <c:yVal>
            <c:numRef>
              <c:f>'1-8'!$Q$11:$Q$15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6CD5-415E-AFA6-8A2A565D01B4}"/>
            </c:ext>
          </c:extLst>
        </c:ser>
        <c:dLbls>
          <c:showLegendKey val="0"/>
          <c:showVal val="0"/>
          <c:showCatName val="0"/>
          <c:showSerName val="0"/>
          <c:showPercent val="0"/>
          <c:showBubbleSize val="0"/>
        </c:dLbls>
        <c:axId val="2119890168"/>
        <c:axId val="2115624072"/>
      </c:scatterChart>
      <c:valAx>
        <c:axId val="2119890168"/>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15624072"/>
        <c:crosses val="autoZero"/>
        <c:crossBetween val="midCat"/>
        <c:majorUnit val="0.2"/>
      </c:valAx>
      <c:valAx>
        <c:axId val="2115624072"/>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19890168"/>
        <c:crosses val="autoZero"/>
        <c:crossBetween val="midCat"/>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05632802117926"/>
          <c:y val="0.143380930763827"/>
          <c:w val="0.679844949478413"/>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'2-2'!$S$11:$S$15</c:f>
                <c:numCache>
                  <c:formatCode>General</c:formatCode>
                  <c:ptCount val="5"/>
                  <c:pt idx="0">
                    <c:v>0.00814500480588739</c:v>
                  </c:pt>
                  <c:pt idx="1">
                    <c:v>0.00968561119212088</c:v>
                  </c:pt>
                  <c:pt idx="2">
                    <c:v>0.00170519320932609</c:v>
                  </c:pt>
                  <c:pt idx="3">
                    <c:v>0.0142505706446442</c:v>
                  </c:pt>
                  <c:pt idx="4">
                    <c:v>0.00475768366273366</c:v>
                  </c:pt>
                </c:numCache>
              </c:numRef>
            </c:plus>
            <c:minus>
              <c:numRef>
                <c:f>'2-2'!$S$11:$S$15</c:f>
                <c:numCache>
                  <c:formatCode>General</c:formatCode>
                  <c:ptCount val="5"/>
                  <c:pt idx="0">
                    <c:v>0.00814500480588739</c:v>
                  </c:pt>
                  <c:pt idx="1">
                    <c:v>0.00968561119212088</c:v>
                  </c:pt>
                  <c:pt idx="2">
                    <c:v>0.00170519320932609</c:v>
                  </c:pt>
                  <c:pt idx="3">
                    <c:v>0.0142505706446442</c:v>
                  </c:pt>
                  <c:pt idx="4">
                    <c:v>0.00475768366273366</c:v>
                  </c:pt>
                </c:numCache>
              </c:numRef>
            </c:minus>
            <c:spPr>
              <a:ln>
                <a:solidFill>
                  <a:schemeClr val="bg1">
                    <a:lumMod val="65000"/>
                  </a:schemeClr>
                </a:solidFill>
              </a:ln>
            </c:spPr>
          </c:errBars>
          <c:xVal>
            <c:numRef>
              <c:f>'2-2'!$R$11:$R$15</c:f>
              <c:numCache>
                <c:formatCode>0.00</c:formatCode>
                <c:ptCount val="5"/>
                <c:pt idx="0">
                  <c:v>0.04776904273392</c:v>
                </c:pt>
                <c:pt idx="1">
                  <c:v>0.05781973966848</c:v>
                </c:pt>
                <c:pt idx="2">
                  <c:v>0.05465772265536</c:v>
                </c:pt>
                <c:pt idx="3">
                  <c:v>0.0790504253279999</c:v>
                </c:pt>
                <c:pt idx="4">
                  <c:v>0.031823442653472</c:v>
                </c:pt>
              </c:numCache>
            </c:numRef>
          </c:xVal>
          <c:yVal>
            <c:numRef>
              <c:f>'2-2'!$Q$11:$Q$15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'2-2'!$U$11:$U$15</c:f>
                <c:numCache>
                  <c:formatCode>General</c:formatCode>
                  <c:ptCount val="5"/>
                  <c:pt idx="0">
                    <c:v>0.0167691275415329</c:v>
                  </c:pt>
                  <c:pt idx="1">
                    <c:v>0.00678703426519109</c:v>
                  </c:pt>
                  <c:pt idx="2">
                    <c:v>0.00440857927290188</c:v>
                  </c:pt>
                  <c:pt idx="3">
                    <c:v>0.0488700288353243</c:v>
                  </c:pt>
                  <c:pt idx="4">
                    <c:v>0.00808371012150945</c:v>
                  </c:pt>
                </c:numCache>
              </c:numRef>
            </c:plus>
            <c:minus>
              <c:numRef>
                <c:f>'2-2'!$U$11:$U$15</c:f>
                <c:numCache>
                  <c:formatCode>General</c:formatCode>
                  <c:ptCount val="5"/>
                  <c:pt idx="0">
                    <c:v>0.0167691275415329</c:v>
                  </c:pt>
                  <c:pt idx="1">
                    <c:v>0.00678703426519109</c:v>
                  </c:pt>
                  <c:pt idx="2">
                    <c:v>0.00440857927290188</c:v>
                  </c:pt>
                  <c:pt idx="3">
                    <c:v>0.0488700288353243</c:v>
                  </c:pt>
                  <c:pt idx="4">
                    <c:v>0.00808371012150945</c:v>
                  </c:pt>
                </c:numCache>
              </c:numRef>
            </c:minus>
          </c:errBars>
          <c:xVal>
            <c:numRef>
              <c:f>'2-2'!$T$11:$T$15</c:f>
              <c:numCache>
                <c:formatCode>0.00</c:formatCode>
                <c:ptCount val="5"/>
                <c:pt idx="0">
                  <c:v>0.076227195852</c:v>
                </c:pt>
                <c:pt idx="1">
                  <c:v>0.09508636875168</c:v>
                </c:pt>
                <c:pt idx="2">
                  <c:v>0.0932795018870399</c:v>
                </c:pt>
                <c:pt idx="3">
                  <c:v>0.16532831811456</c:v>
                </c:pt>
                <c:pt idx="4">
                  <c:v>0.17368507736352</c:v>
                </c:pt>
              </c:numCache>
            </c:numRef>
          </c:xVal>
          <c:yVal>
            <c:numRef>
              <c:f>'2-2'!$Q$11:$Q$15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'2-2'!$V$11:$V$15</c:f>
              <c:numCache>
                <c:formatCode>0.00</c:formatCode>
                <c:ptCount val="5"/>
                <c:pt idx="0">
                  <c:v>0.12399623858592</c:v>
                </c:pt>
                <c:pt idx="1">
                  <c:v>0.15290610842016</c:v>
                </c:pt>
                <c:pt idx="2">
                  <c:v>0.1479372245424</c:v>
                </c:pt>
                <c:pt idx="3">
                  <c:v>0.24437874344256</c:v>
                </c:pt>
                <c:pt idx="4">
                  <c:v>0.205508520016992</c:v>
                </c:pt>
              </c:numCache>
            </c:numRef>
          </c:xVal>
          <c:yVal>
            <c:numRef>
              <c:f>'2-2'!$Q$11:$Q$15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1497576"/>
        <c:axId val="2141769864"/>
      </c:scatterChart>
      <c:valAx>
        <c:axId val="2141497576"/>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41769864"/>
        <c:crosses val="autoZero"/>
        <c:crossBetween val="midCat"/>
      </c:valAx>
      <c:valAx>
        <c:axId val="2141769864"/>
        <c:scaling>
          <c:orientation val="maxMin"/>
        </c:scaling>
        <c:delete val="0"/>
        <c:axPos val="l"/>
        <c:title>
          <c:tx>
            <c:rich>
              <a:bodyPr rot="-5400000" vert="horz"/>
              <a:lstStyle/>
              <a:p>
                <a:pPr>
                  <a:defRPr/>
                </a:pPr>
                <a:r>
                  <a:rPr lang="en-US" sz="1400"/>
                  <a:t>Depth</a:t>
                </a:r>
                <a:r>
                  <a:rPr lang="en-US" sz="1400" baseline="0"/>
                  <a:t> (m)</a:t>
                </a:r>
                <a:endParaRPr lang="en-US" sz="1400"/>
              </a:p>
            </c:rich>
          </c:tx>
          <c:layout/>
          <c:overlay val="0"/>
        </c:title>
        <c:numFmt formatCode="General" sourceLinked="1"/>
        <c:majorTickMark val="out"/>
        <c:minorTickMark val="none"/>
        <c:tickLblPos val="nextTo"/>
        <c:txPr>
          <a:bodyPr/>
          <a:lstStyle/>
          <a:p>
            <a:pPr>
              <a:defRPr>
                <a:latin typeface="Arial"/>
              </a:defRPr>
            </a:pPr>
            <a:endParaRPr lang="en-US"/>
          </a:p>
        </c:txPr>
        <c:crossAx val="2141497576"/>
        <c:crosses val="autoZero"/>
        <c:crossBetween val="midCat"/>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7627109428628"/>
          <c:y val="0.143380930763827"/>
          <c:w val="0.689547036795239"/>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'2-4'!$S$11:$S$15</c:f>
                <c:numCache>
                  <c:formatCode>General</c:formatCode>
                  <c:ptCount val="5"/>
                  <c:pt idx="0">
                    <c:v>0.00574941515709701</c:v>
                  </c:pt>
                  <c:pt idx="1">
                    <c:v>0.0100614765249197</c:v>
                  </c:pt>
                  <c:pt idx="2">
                    <c:v>0.00135515014848001</c:v>
                  </c:pt>
                  <c:pt idx="3">
                    <c:v>0.0196067951558733</c:v>
                  </c:pt>
                  <c:pt idx="4">
                    <c:v>0.00266359694209948</c:v>
                  </c:pt>
                </c:numCache>
              </c:numRef>
            </c:plus>
            <c:minus>
              <c:numRef>
                <c:f>'2-4'!$S$11:$S$15</c:f>
                <c:numCache>
                  <c:formatCode>General</c:formatCode>
                  <c:ptCount val="5"/>
                  <c:pt idx="0">
                    <c:v>0.00574941515709701</c:v>
                  </c:pt>
                  <c:pt idx="1">
                    <c:v>0.0100614765249197</c:v>
                  </c:pt>
                  <c:pt idx="2">
                    <c:v>0.00135515014848001</c:v>
                  </c:pt>
                  <c:pt idx="3">
                    <c:v>0.0196067951558733</c:v>
                  </c:pt>
                  <c:pt idx="4">
                    <c:v>0.00266359694209948</c:v>
                  </c:pt>
                </c:numCache>
              </c:numRef>
            </c:minus>
            <c:spPr>
              <a:ln>
                <a:solidFill>
                  <a:schemeClr val="bg1">
                    <a:lumMod val="65000"/>
                  </a:schemeClr>
                </a:solidFill>
              </a:ln>
            </c:spPr>
          </c:errBars>
          <c:xVal>
            <c:numRef>
              <c:f>'2-4'!$R$11:$R$15</c:f>
              <c:numCache>
                <c:formatCode>0.00</c:formatCode>
                <c:ptCount val="5"/>
                <c:pt idx="0">
                  <c:v>0.06640235727552</c:v>
                </c:pt>
                <c:pt idx="1">
                  <c:v>0.06809629496112</c:v>
                </c:pt>
                <c:pt idx="2">
                  <c:v>0.05894903145888</c:v>
                </c:pt>
                <c:pt idx="3">
                  <c:v>0.0993776775551999</c:v>
                </c:pt>
                <c:pt idx="4">
                  <c:v>0.019604505481344</c:v>
                </c:pt>
              </c:numCache>
            </c:numRef>
          </c:xVal>
          <c:yVal>
            <c:numRef>
              <c:f>'2-4'!$Q$11:$Q$15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'2-4'!$U$11:$U$15</c:f>
                <c:numCache>
                  <c:formatCode>General</c:formatCode>
                  <c:ptCount val="5"/>
                  <c:pt idx="0">
                    <c:v>1.38777878078145E-17</c:v>
                  </c:pt>
                  <c:pt idx="1">
                    <c:v>0.00191647171903232</c:v>
                  </c:pt>
                  <c:pt idx="2">
                    <c:v>0.0129361841034682</c:v>
                  </c:pt>
                  <c:pt idx="3">
                    <c:v>0.0187897322377649</c:v>
                  </c:pt>
                  <c:pt idx="4">
                    <c:v>0.00749427846453332</c:v>
                  </c:pt>
                </c:numCache>
              </c:numRef>
            </c:plus>
            <c:minus>
              <c:numRef>
                <c:f>'2-4'!$U$11:$U$15</c:f>
                <c:numCache>
                  <c:formatCode>General</c:formatCode>
                  <c:ptCount val="5"/>
                  <c:pt idx="0">
                    <c:v>1.38777878078145E-17</c:v>
                  </c:pt>
                  <c:pt idx="1">
                    <c:v>0.00191647171903232</c:v>
                  </c:pt>
                  <c:pt idx="2">
                    <c:v>0.0129361841034682</c:v>
                  </c:pt>
                  <c:pt idx="3">
                    <c:v>0.0187897322377649</c:v>
                  </c:pt>
                  <c:pt idx="4">
                    <c:v>0.00749427846453332</c:v>
                  </c:pt>
                </c:numCache>
              </c:numRef>
            </c:minus>
          </c:errBars>
          <c:xVal>
            <c:numRef>
              <c:f>'2-4'!$T$11:$T$15</c:f>
              <c:numCache>
                <c:formatCode>0.00</c:formatCode>
                <c:ptCount val="5"/>
                <c:pt idx="0">
                  <c:v>0.1117998872496</c:v>
                </c:pt>
                <c:pt idx="1">
                  <c:v>0.13483743977376</c:v>
                </c:pt>
                <c:pt idx="2">
                  <c:v>0.12433502612304</c:v>
                </c:pt>
                <c:pt idx="3">
                  <c:v>0.19920707182656</c:v>
                </c:pt>
                <c:pt idx="4">
                  <c:v>0.17910567795744</c:v>
                </c:pt>
              </c:numCache>
            </c:numRef>
          </c:xVal>
          <c:yVal>
            <c:numRef>
              <c:f>'2-4'!$Q$11:$Q$15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'2-4'!$V$11:$V$15</c:f>
              <c:numCache>
                <c:formatCode>0.00</c:formatCode>
                <c:ptCount val="5"/>
                <c:pt idx="0">
                  <c:v>0.17820224452512</c:v>
                </c:pt>
                <c:pt idx="1">
                  <c:v>0.20293373473488</c:v>
                </c:pt>
                <c:pt idx="2">
                  <c:v>0.18328405758192</c:v>
                </c:pt>
                <c:pt idx="3">
                  <c:v>0.29858474938176</c:v>
                </c:pt>
                <c:pt idx="4">
                  <c:v>0.198710183438784</c:v>
                </c:pt>
              </c:numCache>
            </c:numRef>
          </c:xVal>
          <c:yVal>
            <c:numRef>
              <c:f>'2-4'!$Q$11:$Q$15</c:f>
              <c:numCache>
                <c:formatCode>General</c:formatCode>
                <c:ptCount val="5"/>
                <c:pt idx="0">
                  <c:v>3.0</c:v>
                </c:pt>
                <c:pt idx="1">
                  <c:v>8.0</c:v>
                </c:pt>
                <c:pt idx="2">
                  <c:v>20.0</c:v>
                </c:pt>
                <c:pt idx="3">
                  <c:v>32.0</c:v>
                </c:pt>
                <c:pt idx="4">
                  <c:v>70.0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2067288"/>
        <c:axId val="2141473496"/>
      </c:scatterChart>
      <c:valAx>
        <c:axId val="2142067288"/>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41473496"/>
        <c:crosses val="autoZero"/>
        <c:crossBetween val="midCat"/>
      </c:valAx>
      <c:valAx>
        <c:axId val="2141473496"/>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42067288"/>
        <c:crosses val="autoZero"/>
        <c:crossBetween val="midCat"/>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6699335511256"/>
          <c:y val="0.143380930763827"/>
          <c:w val="0.697567487392465"/>
          <c:h val="0.781603849081237"/>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'2-6'!$S$11:$S$15</c:f>
                <c:numCache>
                  <c:formatCode>General</c:formatCode>
                  <c:ptCount val="5"/>
                  <c:pt idx="0">
                    <c:v>0.0196438351200814</c:v>
                  </c:pt>
                  <c:pt idx="1">
                    <c:v>0.0257597373603271</c:v>
                  </c:pt>
                  <c:pt idx="2">
                    <c:v>0.000677575074240009</c:v>
                  </c:pt>
                  <c:pt idx="3">
                    <c:v>0.00802671497974929</c:v>
                  </c:pt>
                  <c:pt idx="4">
                    <c:v>0.0104164542702563</c:v>
                  </c:pt>
                </c:numCache>
              </c:numRef>
            </c:plus>
            <c:minus>
              <c:numRef>
                <c:f>'2-6'!$S$11:$S$15</c:f>
                <c:numCache>
                  <c:formatCode>General</c:formatCode>
                  <c:ptCount val="5"/>
                  <c:pt idx="0">
                    <c:v>0.0196438351200814</c:v>
                  </c:pt>
                  <c:pt idx="1">
                    <c:v>0.0257597373603271</c:v>
                  </c:pt>
                  <c:pt idx="2">
                    <c:v>0.000677575074240009</c:v>
                  </c:pt>
                  <c:pt idx="3">
                    <c:v>0.00802671497974929</c:v>
                  </c:pt>
                  <c:pt idx="4">
                    <c:v>0.0104164542702563</c:v>
                  </c:pt>
                </c:numCache>
              </c:numRef>
            </c:minus>
            <c:spPr>
              <a:ln>
                <a:solidFill>
                  <a:schemeClr val="bg1">
                    <a:lumMod val="65000"/>
                  </a:schemeClr>
                </a:solidFill>
              </a:ln>
            </c:spPr>
          </c:errBars>
          <c:xVal>
            <c:numRef>
              <c:f>'2-6'!$R$11:$R$15</c:f>
              <c:numCache>
                <c:formatCode>0.00</c:formatCode>
                <c:ptCount val="5"/>
                <c:pt idx="0">
                  <c:v>0.11552655015792</c:v>
                </c:pt>
                <c:pt idx="1">
                  <c:v>0.10886372859456</c:v>
                </c:pt>
                <c:pt idx="2">
                  <c:v>0.08876233472544</c:v>
                </c:pt>
                <c:pt idx="3">
                  <c:v>0.07769527517952</c:v>
                </c:pt>
                <c:pt idx="4">
                  <c:v>0.06143347339776</c:v>
                </c:pt>
              </c:numCache>
            </c:numRef>
          </c:xVal>
          <c:yVal>
            <c:numRef>
              <c:f>'2-6'!$Q$11:$Q$15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'2-6'!$U$11:$U$15</c:f>
                <c:numCache>
                  <c:formatCode>General</c:formatCode>
                  <c:ptCount val="5"/>
                  <c:pt idx="0">
                    <c:v>0.00574941515709697</c:v>
                  </c:pt>
                  <c:pt idx="1">
                    <c:v>0.0188304115065056</c:v>
                  </c:pt>
                  <c:pt idx="2">
                    <c:v>0.0057627086202931</c:v>
                  </c:pt>
                  <c:pt idx="3">
                    <c:v>0.0115254172405862</c:v>
                  </c:pt>
                  <c:pt idx="4">
                    <c:v>0.0197816338051953</c:v>
                  </c:pt>
                </c:numCache>
              </c:numRef>
            </c:plus>
            <c:minus>
              <c:numRef>
                <c:f>'2-6'!$U$11:$U$15</c:f>
                <c:numCache>
                  <c:formatCode>General</c:formatCode>
                  <c:ptCount val="5"/>
                  <c:pt idx="0">
                    <c:v>0.00574941515709697</c:v>
                  </c:pt>
                  <c:pt idx="1">
                    <c:v>0.0188304115065056</c:v>
                  </c:pt>
                  <c:pt idx="2">
                    <c:v>0.0057627086202931</c:v>
                  </c:pt>
                  <c:pt idx="3">
                    <c:v>0.0115254172405862</c:v>
                  </c:pt>
                  <c:pt idx="4">
                    <c:v>0.0197816338051953</c:v>
                  </c:pt>
                </c:numCache>
              </c:numRef>
            </c:minus>
          </c:errBars>
          <c:xVal>
            <c:numRef>
              <c:f>'2-6'!$T$11:$T$15</c:f>
              <c:numCache>
                <c:formatCode>0.00</c:formatCode>
                <c:ptCount val="5"/>
                <c:pt idx="0">
                  <c:v>0.1660058931888</c:v>
                </c:pt>
                <c:pt idx="1">
                  <c:v>0.17933153631552</c:v>
                </c:pt>
                <c:pt idx="2">
                  <c:v>0.2348926924032</c:v>
                </c:pt>
                <c:pt idx="3">
                  <c:v>0.2224704827088</c:v>
                </c:pt>
                <c:pt idx="4">
                  <c:v>0.21321029002752</c:v>
                </c:pt>
              </c:numCache>
            </c:numRef>
          </c:xVal>
          <c:yVal>
            <c:numRef>
              <c:f>'2-6'!$Q$11:$Q$15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'2-6'!$V$11:$V$15</c:f>
              <c:numCache>
                <c:formatCode>0.00</c:formatCode>
                <c:ptCount val="5"/>
                <c:pt idx="0">
                  <c:v>0.28153244334672</c:v>
                </c:pt>
                <c:pt idx="1">
                  <c:v>0.28819526491008</c:v>
                </c:pt>
                <c:pt idx="2">
                  <c:v>0.32365502712864</c:v>
                </c:pt>
                <c:pt idx="3">
                  <c:v>0.30016575788832</c:v>
                </c:pt>
                <c:pt idx="4">
                  <c:v>0.27464376342528</c:v>
                </c:pt>
              </c:numCache>
            </c:numRef>
          </c:xVal>
          <c:yVal>
            <c:numRef>
              <c:f>'2-6'!$Q$11:$Q$15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17502600"/>
        <c:axId val="2116787320"/>
      </c:scatterChart>
      <c:valAx>
        <c:axId val="2117502600"/>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16787320"/>
        <c:crosses val="autoZero"/>
        <c:crossBetween val="midCat"/>
      </c:valAx>
      <c:valAx>
        <c:axId val="2116787320"/>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17502600"/>
        <c:crosses val="autoZero"/>
        <c:crossBetween val="midCat"/>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56699335511256"/>
          <c:y val="0.143380930763827"/>
          <c:w val="0.692659708410528"/>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'2-4'!$S$11:$S$15</c:f>
                <c:numCache>
                  <c:formatCode>General</c:formatCode>
                  <c:ptCount val="5"/>
                  <c:pt idx="0">
                    <c:v>0.00574941515709701</c:v>
                  </c:pt>
                  <c:pt idx="1">
                    <c:v>0.0100614765249197</c:v>
                  </c:pt>
                  <c:pt idx="2">
                    <c:v>0.00135515014848001</c:v>
                  </c:pt>
                  <c:pt idx="3">
                    <c:v>0.0196067951558733</c:v>
                  </c:pt>
                  <c:pt idx="4">
                    <c:v>0.00266359694209948</c:v>
                  </c:pt>
                </c:numCache>
              </c:numRef>
            </c:plus>
            <c:minus>
              <c:numRef>
                <c:f>'2-4'!$S$11:$S$15</c:f>
                <c:numCache>
                  <c:formatCode>General</c:formatCode>
                  <c:ptCount val="5"/>
                  <c:pt idx="0">
                    <c:v>0.00574941515709701</c:v>
                  </c:pt>
                  <c:pt idx="1">
                    <c:v>0.0100614765249197</c:v>
                  </c:pt>
                  <c:pt idx="2">
                    <c:v>0.00135515014848001</c:v>
                  </c:pt>
                  <c:pt idx="3">
                    <c:v>0.0196067951558733</c:v>
                  </c:pt>
                  <c:pt idx="4">
                    <c:v>0.00266359694209948</c:v>
                  </c:pt>
                </c:numCache>
              </c:numRef>
            </c:minus>
            <c:spPr>
              <a:ln>
                <a:solidFill>
                  <a:schemeClr val="bg1">
                    <a:lumMod val="65000"/>
                  </a:schemeClr>
                </a:solidFill>
              </a:ln>
            </c:spPr>
          </c:errBars>
          <c:xVal>
            <c:numRef>
              <c:f>'2-8'!$R$11:$R$15</c:f>
              <c:numCache>
                <c:formatCode>0.00</c:formatCode>
                <c:ptCount val="5"/>
                <c:pt idx="0">
                  <c:v>0.10118454441984</c:v>
                </c:pt>
                <c:pt idx="1">
                  <c:v>0.07634012503104</c:v>
                </c:pt>
                <c:pt idx="2">
                  <c:v>0.12467381366016</c:v>
                </c:pt>
                <c:pt idx="3">
                  <c:v>0.11676877112736</c:v>
                </c:pt>
                <c:pt idx="4">
                  <c:v>0.10931544531072</c:v>
                </c:pt>
              </c:numCache>
            </c:numRef>
          </c:xVal>
          <c:yVal>
            <c:numRef>
              <c:f>'2-8'!$Q$11:$Q$15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'2-4'!$U$11:$U$15</c:f>
                <c:numCache>
                  <c:formatCode>General</c:formatCode>
                  <c:ptCount val="5"/>
                  <c:pt idx="0">
                    <c:v>1.38777878078145E-17</c:v>
                  </c:pt>
                  <c:pt idx="1">
                    <c:v>0.00191647171903232</c:v>
                  </c:pt>
                  <c:pt idx="2">
                    <c:v>0.0129361841034682</c:v>
                  </c:pt>
                  <c:pt idx="3">
                    <c:v>0.0187897322377649</c:v>
                  </c:pt>
                  <c:pt idx="4">
                    <c:v>0.00749427846453332</c:v>
                  </c:pt>
                </c:numCache>
              </c:numRef>
            </c:plus>
            <c:minus>
              <c:numRef>
                <c:f>'2-4'!$U$11:$U$15</c:f>
                <c:numCache>
                  <c:formatCode>General</c:formatCode>
                  <c:ptCount val="5"/>
                  <c:pt idx="0">
                    <c:v>1.38777878078145E-17</c:v>
                  </c:pt>
                  <c:pt idx="1">
                    <c:v>0.00191647171903232</c:v>
                  </c:pt>
                  <c:pt idx="2">
                    <c:v>0.0129361841034682</c:v>
                  </c:pt>
                  <c:pt idx="3">
                    <c:v>0.0187897322377649</c:v>
                  </c:pt>
                  <c:pt idx="4">
                    <c:v>0.00749427846453332</c:v>
                  </c:pt>
                </c:numCache>
              </c:numRef>
            </c:minus>
          </c:errBars>
          <c:xVal>
            <c:numRef>
              <c:f>'2-8'!$T$11:$T$15</c:f>
              <c:numCache>
                <c:formatCode>0.00</c:formatCode>
                <c:ptCount val="5"/>
                <c:pt idx="0">
                  <c:v>0.1456786409616</c:v>
                </c:pt>
                <c:pt idx="1">
                  <c:v>0.1276099723152</c:v>
                </c:pt>
                <c:pt idx="2">
                  <c:v>0.22563249972192</c:v>
                </c:pt>
                <c:pt idx="3">
                  <c:v>0.23511855076128</c:v>
                </c:pt>
                <c:pt idx="4">
                  <c:v>0.24324945165216</c:v>
                </c:pt>
              </c:numCache>
            </c:numRef>
          </c:xVal>
          <c:yVal>
            <c:numRef>
              <c:f>'2-8'!$Q$11:$Q$15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'2-8'!$V$11:$V$15</c:f>
              <c:numCache>
                <c:formatCode>0.00</c:formatCode>
                <c:ptCount val="5"/>
                <c:pt idx="0">
                  <c:v>0.24686318538144</c:v>
                </c:pt>
                <c:pt idx="1">
                  <c:v>0.20395009734624</c:v>
                </c:pt>
                <c:pt idx="2">
                  <c:v>0.35030631338208</c:v>
                </c:pt>
                <c:pt idx="3">
                  <c:v>0.35188732188864</c:v>
                </c:pt>
                <c:pt idx="4">
                  <c:v>0.35256489696288</c:v>
                </c:pt>
              </c:numCache>
            </c:numRef>
          </c:xVal>
          <c:yVal>
            <c:numRef>
              <c:f>'2-8'!$Q$11:$Q$15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41231048"/>
        <c:axId val="2141917064"/>
      </c:scatterChart>
      <c:valAx>
        <c:axId val="2141231048"/>
        <c:scaling>
          <c:orientation val="minMax"/>
        </c:scaling>
        <c:delete val="0"/>
        <c:axPos val="t"/>
        <c:numFmt formatCode="0.00" sourceLinked="1"/>
        <c:majorTickMark val="out"/>
        <c:minorTickMark val="none"/>
        <c:tickLblPos val="nextTo"/>
        <c:txPr>
          <a:bodyPr/>
          <a:lstStyle/>
          <a:p>
            <a:pPr>
              <a:defRPr>
                <a:latin typeface="Arial"/>
              </a:defRPr>
            </a:pPr>
            <a:endParaRPr lang="en-US"/>
          </a:p>
        </c:txPr>
        <c:crossAx val="2141917064"/>
        <c:crosses val="autoZero"/>
        <c:crossBetween val="midCat"/>
      </c:valAx>
      <c:valAx>
        <c:axId val="2141917064"/>
        <c:scaling>
          <c:orientation val="maxMin"/>
        </c:scaling>
        <c:delete val="0"/>
        <c:axPos val="l"/>
        <c:numFmt formatCode="General" sourceLinked="1"/>
        <c:majorTickMark val="out"/>
        <c:minorTickMark val="none"/>
        <c:tickLblPos val="nextTo"/>
        <c:txPr>
          <a:bodyPr/>
          <a:lstStyle/>
          <a:p>
            <a:pPr>
              <a:defRPr>
                <a:latin typeface="Arial"/>
              </a:defRPr>
            </a:pPr>
            <a:endParaRPr lang="en-US"/>
          </a:p>
        </c:txPr>
        <c:crossAx val="2141231048"/>
        <c:crosses val="autoZero"/>
        <c:crossBetween val="midCat"/>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04197219923908"/>
          <c:y val="0.143380930763827"/>
          <c:w val="0.698271717289315"/>
          <c:h val="0.821547129273556"/>
        </c:manualLayout>
      </c:layout>
      <c:scatterChart>
        <c:scatterStyle val="lineMarker"/>
        <c:varyColors val="0"/>
        <c:ser>
          <c:idx val="0"/>
          <c:order val="0"/>
          <c:tx>
            <c:v>Large cells (&gt;5 um)</c:v>
          </c:tx>
          <c:spPr>
            <a:ln w="12700">
              <a:solidFill>
                <a:schemeClr val="bg1">
                  <a:lumMod val="65000"/>
                </a:schemeClr>
              </a:solidFill>
            </a:ln>
          </c:spPr>
          <c:marker>
            <c:symbol val="circle"/>
            <c:size val="8"/>
            <c:spPr>
              <a:solidFill>
                <a:schemeClr val="bg1">
                  <a:lumMod val="65000"/>
                </a:schemeClr>
              </a:solidFill>
              <a:ln>
                <a:solidFill>
                  <a:schemeClr val="bg1">
                    <a:lumMod val="65000"/>
                  </a:schemeClr>
                </a:solidFill>
              </a:ln>
            </c:spPr>
          </c:marker>
          <c:errBars>
            <c:errDir val="x"/>
            <c:errBarType val="both"/>
            <c:errValType val="cust"/>
            <c:noEndCap val="0"/>
            <c:plus>
              <c:numRef>
                <c:f>'3-2'!$S$11:$S$15</c:f>
                <c:numCache>
                  <c:formatCode>General</c:formatCode>
                  <c:ptCount val="5"/>
                  <c:pt idx="0">
                    <c:v>0.0125488659871062</c:v>
                  </c:pt>
                  <c:pt idx="1">
                    <c:v>0.0248249057763813</c:v>
                  </c:pt>
                  <c:pt idx="2">
                    <c:v>0.00896347570507583</c:v>
                  </c:pt>
                  <c:pt idx="3">
                    <c:v>0.00295348127527422</c:v>
                  </c:pt>
                  <c:pt idx="4">
                    <c:v>0.00310503906672012</c:v>
                  </c:pt>
                </c:numCache>
              </c:numRef>
            </c:plus>
            <c:minus>
              <c:numRef>
                <c:f>'3-2'!$S$11:$S$15</c:f>
                <c:numCache>
                  <c:formatCode>General</c:formatCode>
                  <c:ptCount val="5"/>
                  <c:pt idx="0">
                    <c:v>0.0125488659871062</c:v>
                  </c:pt>
                  <c:pt idx="1">
                    <c:v>0.0248249057763813</c:v>
                  </c:pt>
                  <c:pt idx="2">
                    <c:v>0.00896347570507583</c:v>
                  </c:pt>
                  <c:pt idx="3">
                    <c:v>0.00295348127527422</c:v>
                  </c:pt>
                  <c:pt idx="4">
                    <c:v>0.00310503906672012</c:v>
                  </c:pt>
                </c:numCache>
              </c:numRef>
            </c:minus>
            <c:spPr>
              <a:ln>
                <a:solidFill>
                  <a:schemeClr val="bg1">
                    <a:lumMod val="65000"/>
                  </a:schemeClr>
                </a:solidFill>
              </a:ln>
            </c:spPr>
          </c:errBars>
          <c:xVal>
            <c:numRef>
              <c:f>'3-2'!$R$11:$R$15</c:f>
              <c:numCache>
                <c:formatCode>0.00</c:formatCode>
                <c:ptCount val="5"/>
                <c:pt idx="0">
                  <c:v>0.1117998872496</c:v>
                </c:pt>
                <c:pt idx="1">
                  <c:v>0.11360675411424</c:v>
                </c:pt>
                <c:pt idx="2">
                  <c:v>0.07859870861184</c:v>
                </c:pt>
                <c:pt idx="3">
                  <c:v>0.07182295786944</c:v>
                </c:pt>
                <c:pt idx="4">
                  <c:v>0.03997692938016</c:v>
                </c:pt>
              </c:numCache>
            </c:numRef>
          </c:xVal>
          <c:yVal>
            <c:numRef>
              <c:f>'3-2'!$Q$11:$Q$15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0-F7BF-4F6F-A0C4-ACA4639691DF}"/>
            </c:ext>
          </c:extLst>
        </c:ser>
        <c:ser>
          <c:idx val="2"/>
          <c:order val="1"/>
          <c:tx>
            <c:v>Small cells (&lt;5 um)</c:v>
          </c:tx>
          <c:spPr>
            <a:ln w="12700">
              <a:solidFill>
                <a:schemeClr val="tx1"/>
              </a:solidFill>
              <a:prstDash val="lgDash"/>
            </a:ln>
          </c:spPr>
          <c:marker>
            <c:symbol val="circle"/>
            <c:size val="8"/>
            <c:spPr>
              <a:solidFill>
                <a:schemeClr val="bg1"/>
              </a:solidFill>
              <a:ln>
                <a:solidFill>
                  <a:schemeClr val="tx1"/>
                </a:solidFill>
              </a:ln>
            </c:spPr>
          </c:marker>
          <c:errBars>
            <c:errDir val="x"/>
            <c:errBarType val="both"/>
            <c:errValType val="cust"/>
            <c:noEndCap val="0"/>
            <c:plus>
              <c:numRef>
                <c:f>'3-2'!$U$11:$U$15</c:f>
                <c:numCache>
                  <c:formatCode>General</c:formatCode>
                  <c:ptCount val="5"/>
                  <c:pt idx="0">
                    <c:v>0.0110162399682841</c:v>
                  </c:pt>
                  <c:pt idx="1">
                    <c:v>0.0017051932093261</c:v>
                  </c:pt>
                  <c:pt idx="2">
                    <c:v>0.0101711519392247</c:v>
                  </c:pt>
                  <c:pt idx="3">
                    <c:v>0.00135515014848002</c:v>
                  </c:pt>
                  <c:pt idx="4">
                    <c:v>0.0159338229443198</c:v>
                  </c:pt>
                </c:numCache>
              </c:numRef>
            </c:plus>
            <c:minus>
              <c:numRef>
                <c:f>'3-2'!$U$11:$U$15</c:f>
                <c:numCache>
                  <c:formatCode>General</c:formatCode>
                  <c:ptCount val="5"/>
                  <c:pt idx="0">
                    <c:v>0.0110162399682841</c:v>
                  </c:pt>
                  <c:pt idx="1">
                    <c:v>0.0017051932093261</c:v>
                  </c:pt>
                  <c:pt idx="2">
                    <c:v>0.0101711519392247</c:v>
                  </c:pt>
                  <c:pt idx="3">
                    <c:v>0.00135515014848002</c:v>
                  </c:pt>
                  <c:pt idx="4">
                    <c:v>0.0159338229443198</c:v>
                  </c:pt>
                </c:numCache>
              </c:numRef>
            </c:minus>
          </c:errBars>
          <c:xVal>
            <c:numRef>
              <c:f>'3-2'!$T$11:$T$15</c:f>
              <c:numCache>
                <c:formatCode>0.00</c:formatCode>
                <c:ptCount val="5"/>
                <c:pt idx="0">
                  <c:v>0.17255578557312</c:v>
                </c:pt>
                <c:pt idx="1">
                  <c:v>0.18475213690944</c:v>
                </c:pt>
                <c:pt idx="2">
                  <c:v>0.20914483958208</c:v>
                </c:pt>
                <c:pt idx="3">
                  <c:v>0.22224462435072</c:v>
                </c:pt>
                <c:pt idx="4">
                  <c:v>0.20259494719776</c:v>
                </c:pt>
              </c:numCache>
            </c:numRef>
          </c:xVal>
          <c:yVal>
            <c:numRef>
              <c:f>'3-2'!$Q$11:$Q$15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1-F7BF-4F6F-A0C4-ACA4639691DF}"/>
            </c:ext>
          </c:extLst>
        </c:ser>
        <c:ser>
          <c:idx val="1"/>
          <c:order val="2"/>
          <c:tx>
            <c:v>Total</c:v>
          </c:tx>
          <c:spPr>
            <a:ln w="12700">
              <a:solidFill>
                <a:schemeClr val="tx1"/>
              </a:solidFill>
            </a:ln>
          </c:spPr>
          <c:marker>
            <c:symbol val="circle"/>
            <c:size val="8"/>
            <c:spPr>
              <a:solidFill>
                <a:schemeClr val="tx1"/>
              </a:solidFill>
              <a:ln>
                <a:solidFill>
                  <a:schemeClr val="tx1"/>
                </a:solidFill>
              </a:ln>
            </c:spPr>
          </c:marker>
          <c:xVal>
            <c:numRef>
              <c:f>'3-2'!$V$11:$V$15</c:f>
              <c:numCache>
                <c:formatCode>0.00</c:formatCode>
                <c:ptCount val="5"/>
                <c:pt idx="0">
                  <c:v>0.28435567282272</c:v>
                </c:pt>
                <c:pt idx="1">
                  <c:v>0.29835889102368</c:v>
                </c:pt>
                <c:pt idx="2">
                  <c:v>0.28774354819392</c:v>
                </c:pt>
                <c:pt idx="3">
                  <c:v>0.29406758222016</c:v>
                </c:pt>
                <c:pt idx="4">
                  <c:v>0.24257187657792</c:v>
                </c:pt>
              </c:numCache>
            </c:numRef>
          </c:xVal>
          <c:yVal>
            <c:numRef>
              <c:f>'3-2'!$Q$11:$Q$15</c:f>
              <c:numCache>
                <c:formatCode>General</c:formatCode>
                <c:ptCount val="5"/>
                <c:pt idx="0">
                  <c:v>12.0</c:v>
                </c:pt>
                <c:pt idx="1">
                  <c:v>18.0</c:v>
                </c:pt>
                <c:pt idx="2">
                  <c:v>28.0</c:v>
                </c:pt>
                <c:pt idx="3">
                  <c:v>50.0</c:v>
                </c:pt>
                <c:pt idx="4">
                  <c:v>68.0</c:v>
                </c:pt>
              </c:numCache>
            </c:numRef>
          </c:yVal>
          <c:smooth val="0"/>
          <c:extLst xmlns:c16r2="http://schemas.microsoft.com/office/drawing/2015/06/chart">
            <c:ext xmlns:c16="http://schemas.microsoft.com/office/drawing/2014/chart" uri="{C3380CC4-5D6E-409C-BE32-E72D297353CC}">
              <c16:uniqueId val="{00000002-F7BF-4F6F-A0C4-ACA4639691DF}"/>
            </c:ext>
          </c:extLst>
        </c:ser>
        <c:dLbls>
          <c:showLegendKey val="0"/>
          <c:showVal val="0"/>
          <c:showCatName val="0"/>
          <c:showSerName val="0"/>
          <c:showPercent val="0"/>
          <c:showBubbleSize val="0"/>
        </c:dLbls>
        <c:axId val="2114106104"/>
        <c:axId val="2144884792"/>
      </c:scatterChart>
      <c:valAx>
        <c:axId val="2114106104"/>
        <c:scaling>
          <c:orientation val="minMax"/>
          <c:max val="0.4"/>
        </c:scaling>
        <c:delete val="0"/>
        <c:axPos val="t"/>
        <c:numFmt formatCode="0.00" sourceLinked="1"/>
        <c:majorTickMark val="out"/>
        <c:minorTickMark val="none"/>
        <c:tickLblPos val="nextTo"/>
        <c:txPr>
          <a:bodyPr/>
          <a:lstStyle/>
          <a:p>
            <a:pPr>
              <a:defRPr>
                <a:latin typeface="Arial"/>
              </a:defRPr>
            </a:pPr>
            <a:endParaRPr lang="en-US"/>
          </a:p>
        </c:txPr>
        <c:crossAx val="2144884792"/>
        <c:crosses val="autoZero"/>
        <c:crossBetween val="midCat"/>
      </c:valAx>
      <c:valAx>
        <c:axId val="2144884792"/>
        <c:scaling>
          <c:orientation val="maxMin"/>
        </c:scaling>
        <c:delete val="0"/>
        <c:axPos val="l"/>
        <c:title>
          <c:tx>
            <c:rich>
              <a:bodyPr rot="-5400000" vert="horz"/>
              <a:lstStyle/>
              <a:p>
                <a:pPr>
                  <a:defRPr/>
                </a:pPr>
                <a:r>
                  <a:rPr lang="en-US" sz="1400"/>
                  <a:t>Depth</a:t>
                </a:r>
                <a:r>
                  <a:rPr lang="en-US" sz="1400" baseline="0"/>
                  <a:t> (m)</a:t>
                </a:r>
                <a:endParaRPr lang="en-US" sz="1400"/>
              </a:p>
            </c:rich>
          </c:tx>
          <c:layout/>
          <c:overlay val="0"/>
        </c:title>
        <c:numFmt formatCode="General" sourceLinked="1"/>
        <c:majorTickMark val="out"/>
        <c:minorTickMark val="none"/>
        <c:tickLblPos val="nextTo"/>
        <c:txPr>
          <a:bodyPr/>
          <a:lstStyle/>
          <a:p>
            <a:pPr>
              <a:defRPr>
                <a:latin typeface="Arial"/>
              </a:defRPr>
            </a:pPr>
            <a:endParaRPr lang="en-US"/>
          </a:p>
        </c:txPr>
        <c:crossAx val="2114106104"/>
        <c:crosses val="autoZero"/>
        <c:crossBetween val="midCat"/>
      </c:valAx>
    </c:plotArea>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61DF3A-AB1B-FD4D-B0AF-810C6DD55BBE}"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317361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1DF3A-AB1B-FD4D-B0AF-810C6DD55BBE}"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288681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1DF3A-AB1B-FD4D-B0AF-810C6DD55BBE}"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81607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1DF3A-AB1B-FD4D-B0AF-810C6DD55BBE}"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57602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1DF3A-AB1B-FD4D-B0AF-810C6DD55BBE}"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362734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61DF3A-AB1B-FD4D-B0AF-810C6DD55BBE}"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291405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61DF3A-AB1B-FD4D-B0AF-810C6DD55BBE}" type="datetimeFigureOut">
              <a:rPr lang="en-US" smtClean="0"/>
              <a:t>9/9/18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37530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61DF3A-AB1B-FD4D-B0AF-810C6DD55BBE}" type="datetimeFigureOut">
              <a:rPr lang="en-US" smtClean="0"/>
              <a:t>9/9/18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94485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1DF3A-AB1B-FD4D-B0AF-810C6DD55BBE}" type="datetimeFigureOut">
              <a:rPr lang="en-US" smtClean="0"/>
              <a:t>9/9/18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356731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1DF3A-AB1B-FD4D-B0AF-810C6DD55BBE}"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2973042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1DF3A-AB1B-FD4D-B0AF-810C6DD55BBE}"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BAC57-9F36-1B4D-B841-FE120D448B1C}" type="slidenum">
              <a:rPr lang="en-US" smtClean="0"/>
              <a:t>‹#›</a:t>
            </a:fld>
            <a:endParaRPr lang="en-US"/>
          </a:p>
        </p:txBody>
      </p:sp>
    </p:spTree>
    <p:extLst>
      <p:ext uri="{BB962C8B-B14F-4D97-AF65-F5344CB8AC3E}">
        <p14:creationId xmlns:p14="http://schemas.microsoft.com/office/powerpoint/2010/main" val="26520752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DF3A-AB1B-FD4D-B0AF-810C6DD55BBE}" type="datetimeFigureOut">
              <a:rPr lang="en-US" smtClean="0"/>
              <a:t>9/9/18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BAC57-9F36-1B4D-B841-FE120D448B1C}" type="slidenum">
              <a:rPr lang="en-US" smtClean="0"/>
              <a:t>‹#›</a:t>
            </a:fld>
            <a:endParaRPr lang="en-US"/>
          </a:p>
        </p:txBody>
      </p:sp>
    </p:spTree>
    <p:extLst>
      <p:ext uri="{BB962C8B-B14F-4D97-AF65-F5344CB8AC3E}">
        <p14:creationId xmlns:p14="http://schemas.microsoft.com/office/powerpoint/2010/main" val="242925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chart" Target="../charts/chart6.xml"/><Relationship Id="rId5" Type="http://schemas.openxmlformats.org/officeDocument/2006/relationships/chart" Target="../charts/chart7.xml"/><Relationship Id="rId6"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3.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5" Type="http://schemas.openxmlformats.org/officeDocument/2006/relationships/chart" Target="../charts/chart11.xml"/><Relationship Id="rId6"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xdr="http://schemas.openxmlformats.org/drawingml/2006/spreadsheetDrawing" xmlns:a16="http://schemas.microsoft.com/office/drawing/2014/main" xmlns="" xmlns:lc="http://schemas.openxmlformats.org/drawingml/2006/lockedCanvas" id="{00000000-0008-0000-0000-000003000000}"/>
              </a:ext>
            </a:extLst>
          </p:cNvPr>
          <p:cNvGraphicFramePr>
            <a:graphicFrameLocks/>
          </p:cNvGraphicFramePr>
          <p:nvPr>
            <p:extLst>
              <p:ext uri="{D42A27DB-BD31-4B8C-83A1-F6EECF244321}">
                <p14:modId xmlns:p14="http://schemas.microsoft.com/office/powerpoint/2010/main" val="3145934769"/>
              </p:ext>
            </p:extLst>
          </p:nvPr>
        </p:nvGraphicFramePr>
        <p:xfrm>
          <a:off x="0" y="557047"/>
          <a:ext cx="2342525" cy="28719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xdr="http://schemas.openxmlformats.org/drawingml/2006/spreadsheetDrawing" xmlns:a16="http://schemas.microsoft.com/office/drawing/2014/main" xmlns="" xmlns:lc="http://schemas.openxmlformats.org/drawingml/2006/lockedCanvas" id="{00000000-0008-0000-0100-000002000000}"/>
              </a:ext>
            </a:extLst>
          </p:cNvPr>
          <p:cNvGraphicFramePr>
            <a:graphicFrameLocks/>
          </p:cNvGraphicFramePr>
          <p:nvPr>
            <p:extLst>
              <p:ext uri="{D42A27DB-BD31-4B8C-83A1-F6EECF244321}">
                <p14:modId xmlns:p14="http://schemas.microsoft.com/office/powerpoint/2010/main" val="1310849084"/>
              </p:ext>
            </p:extLst>
          </p:nvPr>
        </p:nvGraphicFramePr>
        <p:xfrm>
          <a:off x="2276077" y="557047"/>
          <a:ext cx="2342525" cy="2879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xdr="http://schemas.openxmlformats.org/drawingml/2006/spreadsheetDrawing" xmlns:a16="http://schemas.microsoft.com/office/drawing/2014/main" xmlns="" xmlns:lc="http://schemas.openxmlformats.org/drawingml/2006/lockedCanvas" id="{327E9DE4-8F4F-4A94-B385-28506F9735C0}"/>
              </a:ext>
            </a:extLst>
          </p:cNvPr>
          <p:cNvGraphicFramePr>
            <a:graphicFrameLocks/>
          </p:cNvGraphicFramePr>
          <p:nvPr>
            <p:extLst>
              <p:ext uri="{D42A27DB-BD31-4B8C-83A1-F6EECF244321}">
                <p14:modId xmlns:p14="http://schemas.microsoft.com/office/powerpoint/2010/main" val="1434284586"/>
              </p:ext>
            </p:extLst>
          </p:nvPr>
        </p:nvGraphicFramePr>
        <p:xfrm>
          <a:off x="4618602" y="549388"/>
          <a:ext cx="2335490" cy="2960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xdr="http://schemas.openxmlformats.org/drawingml/2006/spreadsheetDrawing" xmlns:a16="http://schemas.microsoft.com/office/drawing/2014/main" xmlns="" xmlns:lc="http://schemas.openxmlformats.org/drawingml/2006/lockedCanvas" id="{327E9DE4-8F4F-4A94-B385-28506F9735C0}"/>
              </a:ext>
            </a:extLst>
          </p:cNvPr>
          <p:cNvGraphicFramePr>
            <a:graphicFrameLocks/>
          </p:cNvGraphicFramePr>
          <p:nvPr>
            <p:extLst>
              <p:ext uri="{D42A27DB-BD31-4B8C-83A1-F6EECF244321}">
                <p14:modId xmlns:p14="http://schemas.microsoft.com/office/powerpoint/2010/main" val="751209675"/>
              </p:ext>
            </p:extLst>
          </p:nvPr>
        </p:nvGraphicFramePr>
        <p:xfrm>
          <a:off x="6739257" y="549388"/>
          <a:ext cx="2440065" cy="2879612"/>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4189962" y="533307"/>
            <a:ext cx="1223412" cy="307777"/>
          </a:xfrm>
          <a:prstGeom prst="rect">
            <a:avLst/>
          </a:prstGeom>
          <a:noFill/>
        </p:spPr>
        <p:txBody>
          <a:bodyPr wrap="none" rtlCol="0">
            <a:spAutoFit/>
          </a:bodyPr>
          <a:lstStyle/>
          <a:p>
            <a:r>
              <a:rPr lang="en-US" sz="1400" b="1" dirty="0" err="1" smtClean="0"/>
              <a:t>Chl</a:t>
            </a:r>
            <a:r>
              <a:rPr lang="en-US" sz="1400" b="1" dirty="0" smtClean="0"/>
              <a:t> </a:t>
            </a:r>
            <a:r>
              <a:rPr lang="en-US" sz="1400" b="1" i="1" dirty="0" smtClean="0"/>
              <a:t>a</a:t>
            </a:r>
            <a:r>
              <a:rPr lang="en-US" sz="1400" b="1" dirty="0" smtClean="0"/>
              <a:t> (mg m</a:t>
            </a:r>
            <a:r>
              <a:rPr lang="en-US" sz="1400" b="1" baseline="30000" dirty="0" smtClean="0"/>
              <a:t>-3</a:t>
            </a:r>
            <a:r>
              <a:rPr lang="en-US" sz="1400" b="1" dirty="0" smtClean="0"/>
              <a:t>)</a:t>
            </a:r>
            <a:endParaRPr lang="en-US" sz="1400" b="1" dirty="0"/>
          </a:p>
        </p:txBody>
      </p:sp>
      <p:sp>
        <p:nvSpPr>
          <p:cNvPr id="10" name="TextBox 9"/>
          <p:cNvSpPr txBox="1"/>
          <p:nvPr/>
        </p:nvSpPr>
        <p:spPr>
          <a:xfrm>
            <a:off x="1093369" y="402737"/>
            <a:ext cx="535498" cy="276999"/>
          </a:xfrm>
          <a:prstGeom prst="rect">
            <a:avLst/>
          </a:prstGeom>
          <a:noFill/>
        </p:spPr>
        <p:txBody>
          <a:bodyPr wrap="none" rtlCol="0">
            <a:spAutoFit/>
          </a:bodyPr>
          <a:lstStyle/>
          <a:p>
            <a:r>
              <a:rPr lang="en-US" sz="1200" dirty="0" smtClean="0"/>
              <a:t>Day 2</a:t>
            </a:r>
            <a:endParaRPr lang="en-US" sz="1200" dirty="0"/>
          </a:p>
        </p:txBody>
      </p:sp>
      <p:sp>
        <p:nvSpPr>
          <p:cNvPr id="11" name="TextBox 10"/>
          <p:cNvSpPr txBox="1"/>
          <p:nvPr/>
        </p:nvSpPr>
        <p:spPr>
          <a:xfrm>
            <a:off x="3381454" y="411844"/>
            <a:ext cx="535498" cy="276999"/>
          </a:xfrm>
          <a:prstGeom prst="rect">
            <a:avLst/>
          </a:prstGeom>
          <a:noFill/>
        </p:spPr>
        <p:txBody>
          <a:bodyPr wrap="none" rtlCol="0">
            <a:spAutoFit/>
          </a:bodyPr>
          <a:lstStyle/>
          <a:p>
            <a:r>
              <a:rPr lang="en-US" sz="1200" dirty="0" smtClean="0"/>
              <a:t>Day 4</a:t>
            </a:r>
            <a:endParaRPr lang="en-US" sz="1200" dirty="0"/>
          </a:p>
        </p:txBody>
      </p:sp>
      <p:sp>
        <p:nvSpPr>
          <p:cNvPr id="12" name="TextBox 11"/>
          <p:cNvSpPr txBox="1"/>
          <p:nvPr/>
        </p:nvSpPr>
        <p:spPr>
          <a:xfrm>
            <a:off x="5789067" y="409080"/>
            <a:ext cx="535498" cy="276999"/>
          </a:xfrm>
          <a:prstGeom prst="rect">
            <a:avLst/>
          </a:prstGeom>
          <a:noFill/>
        </p:spPr>
        <p:txBody>
          <a:bodyPr wrap="none" rtlCol="0">
            <a:spAutoFit/>
          </a:bodyPr>
          <a:lstStyle/>
          <a:p>
            <a:r>
              <a:rPr lang="en-US" sz="1200" dirty="0" smtClean="0"/>
              <a:t>Day 6</a:t>
            </a:r>
            <a:endParaRPr lang="en-US" sz="1200" dirty="0"/>
          </a:p>
        </p:txBody>
      </p:sp>
      <p:sp>
        <p:nvSpPr>
          <p:cNvPr id="13" name="TextBox 12"/>
          <p:cNvSpPr txBox="1"/>
          <p:nvPr/>
        </p:nvSpPr>
        <p:spPr>
          <a:xfrm>
            <a:off x="7959290" y="406948"/>
            <a:ext cx="535498" cy="276999"/>
          </a:xfrm>
          <a:prstGeom prst="rect">
            <a:avLst/>
          </a:prstGeom>
          <a:noFill/>
        </p:spPr>
        <p:txBody>
          <a:bodyPr wrap="none" rtlCol="0">
            <a:spAutoFit/>
          </a:bodyPr>
          <a:lstStyle/>
          <a:p>
            <a:r>
              <a:rPr lang="en-US" sz="1200" dirty="0" smtClean="0"/>
              <a:t>Day 8</a:t>
            </a:r>
            <a:endParaRPr lang="en-US" sz="1200" dirty="0"/>
          </a:p>
        </p:txBody>
      </p:sp>
      <p:pic>
        <p:nvPicPr>
          <p:cNvPr id="16" name="Picture 15"/>
          <p:cNvPicPr>
            <a:picLocks noChangeAspect="1"/>
          </p:cNvPicPr>
          <p:nvPr/>
        </p:nvPicPr>
        <p:blipFill rotWithShape="1">
          <a:blip r:embed="rId6"/>
          <a:srcRect l="15856" t="90798"/>
          <a:stretch/>
        </p:blipFill>
        <p:spPr>
          <a:xfrm>
            <a:off x="2766055" y="3429000"/>
            <a:ext cx="3558510" cy="439406"/>
          </a:xfrm>
          <a:prstGeom prst="rect">
            <a:avLst/>
          </a:prstGeom>
        </p:spPr>
      </p:pic>
      <p:sp>
        <p:nvSpPr>
          <p:cNvPr id="17" name="TextBox 16"/>
          <p:cNvSpPr txBox="1"/>
          <p:nvPr/>
        </p:nvSpPr>
        <p:spPr>
          <a:xfrm>
            <a:off x="227009" y="3892145"/>
            <a:ext cx="8781975" cy="2677656"/>
          </a:xfrm>
          <a:prstGeom prst="rect">
            <a:avLst/>
          </a:prstGeom>
          <a:noFill/>
        </p:spPr>
        <p:txBody>
          <a:bodyPr wrap="square" rtlCol="0">
            <a:spAutoFit/>
          </a:bodyPr>
          <a:lstStyle/>
          <a:p>
            <a:r>
              <a:rPr lang="en-US" sz="1400" u="sng" dirty="0" smtClean="0"/>
              <a:t>Epoch 1 Summary</a:t>
            </a:r>
            <a:r>
              <a:rPr lang="en-US" sz="1400" dirty="0" smtClean="0"/>
              <a:t>: We measure size-fractionated chlorophyll as a means to normalize our productivity rates (there are also other ways to normalize), although information can be gained from these measurements by themselves. The large size-fraction is typically made up of diatoms and </a:t>
            </a:r>
            <a:r>
              <a:rPr lang="en-US" sz="1400" dirty="0" err="1" smtClean="0"/>
              <a:t>dinoflagellates</a:t>
            </a:r>
            <a:r>
              <a:rPr lang="en-US" sz="1400" dirty="0" smtClean="0"/>
              <a:t> whereas as the small size-fraction is made up of eukaryotic flagellates (</a:t>
            </a:r>
            <a:r>
              <a:rPr lang="en-US" sz="1400" dirty="0" err="1" smtClean="0"/>
              <a:t>chlorophytes</a:t>
            </a:r>
            <a:r>
              <a:rPr lang="en-US" sz="1400" dirty="0" smtClean="0"/>
              <a:t>, </a:t>
            </a:r>
            <a:r>
              <a:rPr lang="en-US" sz="1400" dirty="0" err="1" smtClean="0"/>
              <a:t>haptophytes</a:t>
            </a:r>
            <a:r>
              <a:rPr lang="en-US" sz="1400" dirty="0" smtClean="0"/>
              <a:t> and perhaps some </a:t>
            </a:r>
            <a:r>
              <a:rPr lang="en-US" sz="1400" dirty="0" err="1" smtClean="0"/>
              <a:t>cryptophytes</a:t>
            </a:r>
            <a:r>
              <a:rPr lang="en-US" sz="1400" dirty="0" smtClean="0"/>
              <a:t>) and cyanobacteria (</a:t>
            </a:r>
            <a:r>
              <a:rPr lang="en-US" sz="1400" dirty="0" err="1" smtClean="0"/>
              <a:t>Synechococcus</a:t>
            </a:r>
            <a:r>
              <a:rPr lang="en-US" sz="1400" dirty="0" smtClean="0"/>
              <a:t>).  In the mixed layer, the proportion of large cells was a third to half of the total and appeared to drop in the latter half of the epic.  There is significant day to day variation in large cell contributions to total chlorophyll which is surprising given the rather constant mixed layer depth during this epoch.  Perhaps this could be due to grazing variability?  Below the mixed layer, but still within the euphotic zone, small cells dominate (as also seen with flow </a:t>
            </a:r>
            <a:r>
              <a:rPr lang="en-US" sz="1400" dirty="0" err="1" smtClean="0"/>
              <a:t>cytometry</a:t>
            </a:r>
            <a:r>
              <a:rPr lang="en-US" sz="1400" dirty="0" smtClean="0"/>
              <a:t>).  Total chlorophyll in the mixed layer is below the historical average for Station P at this time of year which typically is between 0.3 and 0.4 mg m</a:t>
            </a:r>
            <a:r>
              <a:rPr lang="en-US" sz="1400" baseline="30000" dirty="0" smtClean="0"/>
              <a:t>-3</a:t>
            </a:r>
            <a:r>
              <a:rPr lang="en-US" sz="1400" dirty="0" smtClean="0"/>
              <a:t>.   </a:t>
            </a:r>
            <a:endParaRPr lang="en-US" sz="1400" dirty="0" smtClean="0"/>
          </a:p>
          <a:p>
            <a:endParaRPr lang="en-US" sz="1400" dirty="0" smtClean="0"/>
          </a:p>
          <a:p>
            <a:r>
              <a:rPr lang="en-US" sz="1400" dirty="0" smtClean="0"/>
              <a:t>Written by team productivity and microbial genomics (Adrian and </a:t>
            </a:r>
            <a:r>
              <a:rPr lang="en-US" sz="1400" dirty="0" err="1" smtClean="0"/>
              <a:t>Weida</a:t>
            </a:r>
            <a:r>
              <a:rPr lang="en-US" sz="1400" dirty="0" smtClean="0"/>
              <a:t>).</a:t>
            </a:r>
            <a:endParaRPr lang="en-US" sz="1400" dirty="0"/>
          </a:p>
        </p:txBody>
      </p:sp>
      <p:sp>
        <p:nvSpPr>
          <p:cNvPr id="18" name="TextBox 17"/>
          <p:cNvSpPr txBox="1"/>
          <p:nvPr/>
        </p:nvSpPr>
        <p:spPr>
          <a:xfrm>
            <a:off x="164922" y="152105"/>
            <a:ext cx="928447" cy="369332"/>
          </a:xfrm>
          <a:prstGeom prst="rect">
            <a:avLst/>
          </a:prstGeom>
          <a:noFill/>
        </p:spPr>
        <p:txBody>
          <a:bodyPr wrap="none" rtlCol="0">
            <a:spAutoFit/>
          </a:bodyPr>
          <a:lstStyle/>
          <a:p>
            <a:r>
              <a:rPr lang="en-US" dirty="0" smtClean="0"/>
              <a:t>Epoch 1 </a:t>
            </a:r>
            <a:endParaRPr lang="en-US" dirty="0"/>
          </a:p>
        </p:txBody>
      </p:sp>
    </p:spTree>
    <p:extLst>
      <p:ext uri="{BB962C8B-B14F-4D97-AF65-F5344CB8AC3E}">
        <p14:creationId xmlns:p14="http://schemas.microsoft.com/office/powerpoint/2010/main" val="42499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922" y="152105"/>
            <a:ext cx="928447" cy="369332"/>
          </a:xfrm>
          <a:prstGeom prst="rect">
            <a:avLst/>
          </a:prstGeom>
          <a:noFill/>
        </p:spPr>
        <p:txBody>
          <a:bodyPr wrap="none" rtlCol="0">
            <a:spAutoFit/>
          </a:bodyPr>
          <a:lstStyle/>
          <a:p>
            <a:r>
              <a:rPr lang="en-US" dirty="0" smtClean="0"/>
              <a:t>Epoch 2 </a:t>
            </a:r>
            <a:endParaRPr lang="en-US" dirty="0"/>
          </a:p>
        </p:txBody>
      </p:sp>
      <p:sp>
        <p:nvSpPr>
          <p:cNvPr id="5" name="TextBox 4"/>
          <p:cNvSpPr txBox="1"/>
          <p:nvPr/>
        </p:nvSpPr>
        <p:spPr>
          <a:xfrm>
            <a:off x="1093369" y="402737"/>
            <a:ext cx="535498" cy="276999"/>
          </a:xfrm>
          <a:prstGeom prst="rect">
            <a:avLst/>
          </a:prstGeom>
          <a:noFill/>
        </p:spPr>
        <p:txBody>
          <a:bodyPr wrap="none" rtlCol="0">
            <a:spAutoFit/>
          </a:bodyPr>
          <a:lstStyle/>
          <a:p>
            <a:r>
              <a:rPr lang="en-US" sz="1200" dirty="0" smtClean="0"/>
              <a:t>Day 2</a:t>
            </a:r>
            <a:endParaRPr lang="en-US" sz="1200" dirty="0"/>
          </a:p>
        </p:txBody>
      </p:sp>
      <p:sp>
        <p:nvSpPr>
          <p:cNvPr id="6" name="TextBox 5"/>
          <p:cNvSpPr txBox="1"/>
          <p:nvPr/>
        </p:nvSpPr>
        <p:spPr>
          <a:xfrm>
            <a:off x="3381454" y="411844"/>
            <a:ext cx="535498" cy="276999"/>
          </a:xfrm>
          <a:prstGeom prst="rect">
            <a:avLst/>
          </a:prstGeom>
          <a:noFill/>
        </p:spPr>
        <p:txBody>
          <a:bodyPr wrap="none" rtlCol="0">
            <a:spAutoFit/>
          </a:bodyPr>
          <a:lstStyle/>
          <a:p>
            <a:r>
              <a:rPr lang="en-US" sz="1200" dirty="0" smtClean="0"/>
              <a:t>Day 4</a:t>
            </a:r>
            <a:endParaRPr lang="en-US" sz="1200" dirty="0"/>
          </a:p>
        </p:txBody>
      </p:sp>
      <p:sp>
        <p:nvSpPr>
          <p:cNvPr id="7" name="TextBox 6"/>
          <p:cNvSpPr txBox="1"/>
          <p:nvPr/>
        </p:nvSpPr>
        <p:spPr>
          <a:xfrm>
            <a:off x="5789067" y="409080"/>
            <a:ext cx="535498" cy="276999"/>
          </a:xfrm>
          <a:prstGeom prst="rect">
            <a:avLst/>
          </a:prstGeom>
          <a:noFill/>
        </p:spPr>
        <p:txBody>
          <a:bodyPr wrap="none" rtlCol="0">
            <a:spAutoFit/>
          </a:bodyPr>
          <a:lstStyle/>
          <a:p>
            <a:r>
              <a:rPr lang="en-US" sz="1200" dirty="0" smtClean="0"/>
              <a:t>Day 6</a:t>
            </a:r>
            <a:endParaRPr lang="en-US" sz="1200" dirty="0"/>
          </a:p>
        </p:txBody>
      </p:sp>
      <p:sp>
        <p:nvSpPr>
          <p:cNvPr id="8" name="TextBox 7"/>
          <p:cNvSpPr txBox="1"/>
          <p:nvPr/>
        </p:nvSpPr>
        <p:spPr>
          <a:xfrm>
            <a:off x="7959290" y="406948"/>
            <a:ext cx="535498" cy="276999"/>
          </a:xfrm>
          <a:prstGeom prst="rect">
            <a:avLst/>
          </a:prstGeom>
          <a:noFill/>
        </p:spPr>
        <p:txBody>
          <a:bodyPr wrap="none" rtlCol="0">
            <a:spAutoFit/>
          </a:bodyPr>
          <a:lstStyle/>
          <a:p>
            <a:r>
              <a:rPr lang="en-US" sz="1200" dirty="0" smtClean="0"/>
              <a:t>Day 8</a:t>
            </a:r>
            <a:endParaRPr lang="en-US" sz="1200" dirty="0"/>
          </a:p>
        </p:txBody>
      </p:sp>
      <p:graphicFrame>
        <p:nvGraphicFramePr>
          <p:cNvPr id="9" name="Chart 8">
            <a:extLst>
              <a:ext uri="{FF2B5EF4-FFF2-40B4-BE49-F238E27FC236}">
                <a16:creationId xmlns:lc="http://schemas.openxmlformats.org/drawingml/2006/lockedCanvas" xmlns="" xmlns:a16="http://schemas.microsoft.com/office/drawing/2014/main" xmlns:xdr="http://schemas.openxmlformats.org/drawingml/2006/spreadsheetDrawing" id="{00000000-0008-0000-0000-000003000000}"/>
              </a:ext>
            </a:extLst>
          </p:cNvPr>
          <p:cNvGraphicFramePr>
            <a:graphicFrameLocks/>
          </p:cNvGraphicFramePr>
          <p:nvPr>
            <p:extLst>
              <p:ext uri="{D42A27DB-BD31-4B8C-83A1-F6EECF244321}">
                <p14:modId xmlns:p14="http://schemas.microsoft.com/office/powerpoint/2010/main" val="3525765909"/>
              </p:ext>
            </p:extLst>
          </p:nvPr>
        </p:nvGraphicFramePr>
        <p:xfrm>
          <a:off x="1" y="668338"/>
          <a:ext cx="2504474" cy="277401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p:cNvPicPr>
            <a:picLocks noChangeAspect="1"/>
          </p:cNvPicPr>
          <p:nvPr/>
        </p:nvPicPr>
        <p:blipFill rotWithShape="1">
          <a:blip r:embed="rId3"/>
          <a:srcRect l="15856" t="90798"/>
          <a:stretch/>
        </p:blipFill>
        <p:spPr>
          <a:xfrm>
            <a:off x="2766055" y="3429000"/>
            <a:ext cx="3558510" cy="439406"/>
          </a:xfrm>
          <a:prstGeom prst="rect">
            <a:avLst/>
          </a:prstGeom>
        </p:spPr>
      </p:pic>
      <p:sp>
        <p:nvSpPr>
          <p:cNvPr id="11" name="TextBox 10"/>
          <p:cNvSpPr txBox="1"/>
          <p:nvPr/>
        </p:nvSpPr>
        <p:spPr>
          <a:xfrm>
            <a:off x="4189962" y="533307"/>
            <a:ext cx="1223412" cy="307777"/>
          </a:xfrm>
          <a:prstGeom prst="rect">
            <a:avLst/>
          </a:prstGeom>
          <a:noFill/>
        </p:spPr>
        <p:txBody>
          <a:bodyPr wrap="none" rtlCol="0">
            <a:spAutoFit/>
          </a:bodyPr>
          <a:lstStyle/>
          <a:p>
            <a:r>
              <a:rPr lang="en-US" sz="1400" b="1" dirty="0" err="1" smtClean="0"/>
              <a:t>Chl</a:t>
            </a:r>
            <a:r>
              <a:rPr lang="en-US" sz="1400" b="1" dirty="0" smtClean="0"/>
              <a:t> </a:t>
            </a:r>
            <a:r>
              <a:rPr lang="en-US" sz="1400" b="1" i="1" dirty="0" smtClean="0"/>
              <a:t>a</a:t>
            </a:r>
            <a:r>
              <a:rPr lang="en-US" sz="1400" b="1" dirty="0" smtClean="0"/>
              <a:t> (mg m</a:t>
            </a:r>
            <a:r>
              <a:rPr lang="en-US" sz="1400" b="1" baseline="30000" dirty="0" smtClean="0"/>
              <a:t>-3</a:t>
            </a:r>
            <a:r>
              <a:rPr lang="en-US" sz="1400" b="1" dirty="0" smtClean="0"/>
              <a:t>)</a:t>
            </a:r>
            <a:endParaRPr lang="en-US" sz="1400" b="1" dirty="0"/>
          </a:p>
        </p:txBody>
      </p:sp>
      <p:sp>
        <p:nvSpPr>
          <p:cNvPr id="14" name="Rectangle 13"/>
          <p:cNvSpPr/>
          <p:nvPr/>
        </p:nvSpPr>
        <p:spPr>
          <a:xfrm>
            <a:off x="224272" y="3926482"/>
            <a:ext cx="8546072" cy="2246769"/>
          </a:xfrm>
          <a:prstGeom prst="rect">
            <a:avLst/>
          </a:prstGeom>
        </p:spPr>
        <p:txBody>
          <a:bodyPr wrap="square">
            <a:spAutoFit/>
          </a:bodyPr>
          <a:lstStyle/>
          <a:p>
            <a:r>
              <a:rPr lang="en-US" sz="1400" u="sng" dirty="0"/>
              <a:t>Epoch </a:t>
            </a:r>
            <a:r>
              <a:rPr lang="en-US" sz="1400" u="sng" dirty="0" smtClean="0"/>
              <a:t>2 </a:t>
            </a:r>
            <a:r>
              <a:rPr lang="en-US" sz="1400" u="sng" dirty="0"/>
              <a:t>Summary</a:t>
            </a:r>
            <a:r>
              <a:rPr lang="en-US" sz="1400" dirty="0" smtClean="0"/>
              <a:t>:</a:t>
            </a:r>
          </a:p>
          <a:p>
            <a:endParaRPr lang="en-US" sz="1400" dirty="0" smtClean="0"/>
          </a:p>
          <a:p>
            <a:r>
              <a:rPr lang="en-US" sz="1400" dirty="0" smtClean="0"/>
              <a:t>During the first half of epoch 2, chlorophyll concentrations throughout the euphotic zone remained relatively low, with some of the lowest values obtained within the mixed layer throughout the entire cruise on days 2 and 4.  The large size fraction continued to account for a small proportion of total chlorophyll concentrations, making up approximately one-third of the total chlorophyll concentrations.  From day 6 onwards, chlorophyll concentrations slightly increased, particularly below the mixed layer and was dominated by small cells. Maximum chlorophyll concentrations were obtained on day 8 below the mixed layer and were mainly comprised of small cells. </a:t>
            </a:r>
            <a:endParaRPr lang="en-US" sz="1400" dirty="0"/>
          </a:p>
          <a:p>
            <a:endParaRPr lang="en-US" sz="1400" dirty="0"/>
          </a:p>
          <a:p>
            <a:r>
              <a:rPr lang="en-US" sz="1400" dirty="0"/>
              <a:t>Written by team productivity and microbial genomics (Adrian and </a:t>
            </a:r>
            <a:r>
              <a:rPr lang="en-US" sz="1400" dirty="0" err="1"/>
              <a:t>Weida</a:t>
            </a:r>
            <a:r>
              <a:rPr lang="en-US" sz="1400" dirty="0" smtClean="0"/>
              <a:t>).</a:t>
            </a:r>
            <a:endParaRPr lang="en-US" sz="1400" dirty="0"/>
          </a:p>
        </p:txBody>
      </p:sp>
      <p:graphicFrame>
        <p:nvGraphicFramePr>
          <p:cNvPr id="15" name="Chart 14">
            <a:extLst>
              <a:ext uri="{FF2B5EF4-FFF2-40B4-BE49-F238E27FC236}">
                <a16:creationId xmlns:lc="http://schemas.openxmlformats.org/drawingml/2006/lockedCanvas" xmlns="" xmlns:a16="http://schemas.microsoft.com/office/drawing/2014/main" xmlns:xdr="http://schemas.openxmlformats.org/drawingml/2006/spreadsheetDrawing" id="{00000000-0008-0000-0000-000003000000}"/>
              </a:ext>
            </a:extLst>
          </p:cNvPr>
          <p:cNvGraphicFramePr>
            <a:graphicFrameLocks/>
          </p:cNvGraphicFramePr>
          <p:nvPr>
            <p:extLst>
              <p:ext uri="{D42A27DB-BD31-4B8C-83A1-F6EECF244321}">
                <p14:modId xmlns:p14="http://schemas.microsoft.com/office/powerpoint/2010/main" val="251278056"/>
              </p:ext>
            </p:extLst>
          </p:nvPr>
        </p:nvGraphicFramePr>
        <p:xfrm>
          <a:off x="2222750" y="688843"/>
          <a:ext cx="2501329" cy="27535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lc="http://schemas.openxmlformats.org/drawingml/2006/lockedCanvas" xmlns="" xmlns:a16="http://schemas.microsoft.com/office/drawing/2014/main" xmlns:xdr="http://schemas.openxmlformats.org/drawingml/2006/spreadsheetDrawing" id="{00000000-0008-0000-0000-000003000000}"/>
              </a:ext>
            </a:extLst>
          </p:cNvPr>
          <p:cNvGraphicFramePr>
            <a:graphicFrameLocks/>
          </p:cNvGraphicFramePr>
          <p:nvPr>
            <p:extLst>
              <p:ext uri="{D42A27DB-BD31-4B8C-83A1-F6EECF244321}">
                <p14:modId xmlns:p14="http://schemas.microsoft.com/office/powerpoint/2010/main" val="4202457861"/>
              </p:ext>
            </p:extLst>
          </p:nvPr>
        </p:nvGraphicFramePr>
        <p:xfrm>
          <a:off x="4668969" y="688842"/>
          <a:ext cx="2393410" cy="284106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a:extLst>
              <a:ext uri="{FF2B5EF4-FFF2-40B4-BE49-F238E27FC236}">
                <a16:creationId xmlns:lc="http://schemas.openxmlformats.org/drawingml/2006/lockedCanvas" xmlns="" xmlns:a16="http://schemas.microsoft.com/office/drawing/2014/main" xmlns:xdr="http://schemas.openxmlformats.org/drawingml/2006/spreadsheetDrawing" id="{00000000-0008-0000-0000-000003000000}"/>
              </a:ext>
            </a:extLst>
          </p:cNvPr>
          <p:cNvGraphicFramePr>
            <a:graphicFrameLocks/>
          </p:cNvGraphicFramePr>
          <p:nvPr>
            <p:extLst>
              <p:ext uri="{D42A27DB-BD31-4B8C-83A1-F6EECF244321}">
                <p14:modId xmlns:p14="http://schemas.microsoft.com/office/powerpoint/2010/main" val="3497449828"/>
              </p:ext>
            </p:extLst>
          </p:nvPr>
        </p:nvGraphicFramePr>
        <p:xfrm>
          <a:off x="7062379" y="691978"/>
          <a:ext cx="2278953" cy="276066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72066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922" y="152105"/>
            <a:ext cx="928447" cy="369332"/>
          </a:xfrm>
          <a:prstGeom prst="rect">
            <a:avLst/>
          </a:prstGeom>
          <a:noFill/>
        </p:spPr>
        <p:txBody>
          <a:bodyPr wrap="none" rtlCol="0">
            <a:spAutoFit/>
          </a:bodyPr>
          <a:lstStyle/>
          <a:p>
            <a:r>
              <a:rPr lang="en-US" dirty="0" smtClean="0"/>
              <a:t>Epoch </a:t>
            </a:r>
            <a:r>
              <a:rPr lang="en-US" dirty="0" smtClean="0"/>
              <a:t>3 </a:t>
            </a:r>
            <a:endParaRPr lang="en-US" dirty="0"/>
          </a:p>
        </p:txBody>
      </p:sp>
      <p:sp>
        <p:nvSpPr>
          <p:cNvPr id="5" name="TextBox 4"/>
          <p:cNvSpPr txBox="1"/>
          <p:nvPr/>
        </p:nvSpPr>
        <p:spPr>
          <a:xfrm>
            <a:off x="1093369" y="402737"/>
            <a:ext cx="535498" cy="276999"/>
          </a:xfrm>
          <a:prstGeom prst="rect">
            <a:avLst/>
          </a:prstGeom>
          <a:noFill/>
        </p:spPr>
        <p:txBody>
          <a:bodyPr wrap="none" rtlCol="0">
            <a:spAutoFit/>
          </a:bodyPr>
          <a:lstStyle/>
          <a:p>
            <a:r>
              <a:rPr lang="en-US" sz="1200" dirty="0" smtClean="0"/>
              <a:t>Day 2</a:t>
            </a:r>
            <a:endParaRPr lang="en-US" sz="1200" dirty="0"/>
          </a:p>
        </p:txBody>
      </p:sp>
      <p:sp>
        <p:nvSpPr>
          <p:cNvPr id="6" name="TextBox 5"/>
          <p:cNvSpPr txBox="1"/>
          <p:nvPr/>
        </p:nvSpPr>
        <p:spPr>
          <a:xfrm>
            <a:off x="3381454" y="411844"/>
            <a:ext cx="535498" cy="276999"/>
          </a:xfrm>
          <a:prstGeom prst="rect">
            <a:avLst/>
          </a:prstGeom>
          <a:noFill/>
        </p:spPr>
        <p:txBody>
          <a:bodyPr wrap="none" rtlCol="0">
            <a:spAutoFit/>
          </a:bodyPr>
          <a:lstStyle/>
          <a:p>
            <a:r>
              <a:rPr lang="en-US" sz="1200" dirty="0" smtClean="0"/>
              <a:t>Day 4</a:t>
            </a:r>
            <a:endParaRPr lang="en-US" sz="1200" dirty="0"/>
          </a:p>
        </p:txBody>
      </p:sp>
      <p:sp>
        <p:nvSpPr>
          <p:cNvPr id="7" name="TextBox 6"/>
          <p:cNvSpPr txBox="1"/>
          <p:nvPr/>
        </p:nvSpPr>
        <p:spPr>
          <a:xfrm>
            <a:off x="5789067" y="409080"/>
            <a:ext cx="535498" cy="276999"/>
          </a:xfrm>
          <a:prstGeom prst="rect">
            <a:avLst/>
          </a:prstGeom>
          <a:noFill/>
        </p:spPr>
        <p:txBody>
          <a:bodyPr wrap="none" rtlCol="0">
            <a:spAutoFit/>
          </a:bodyPr>
          <a:lstStyle/>
          <a:p>
            <a:r>
              <a:rPr lang="en-US" sz="1200" dirty="0" smtClean="0"/>
              <a:t>Day 6</a:t>
            </a:r>
            <a:endParaRPr lang="en-US" sz="1200" dirty="0"/>
          </a:p>
        </p:txBody>
      </p:sp>
      <p:sp>
        <p:nvSpPr>
          <p:cNvPr id="8" name="TextBox 7"/>
          <p:cNvSpPr txBox="1"/>
          <p:nvPr/>
        </p:nvSpPr>
        <p:spPr>
          <a:xfrm>
            <a:off x="7959290" y="406948"/>
            <a:ext cx="535498" cy="276999"/>
          </a:xfrm>
          <a:prstGeom prst="rect">
            <a:avLst/>
          </a:prstGeom>
          <a:noFill/>
        </p:spPr>
        <p:txBody>
          <a:bodyPr wrap="none" rtlCol="0">
            <a:spAutoFit/>
          </a:bodyPr>
          <a:lstStyle/>
          <a:p>
            <a:r>
              <a:rPr lang="en-US" sz="1200" dirty="0" smtClean="0"/>
              <a:t>Day 8</a:t>
            </a:r>
            <a:endParaRPr lang="en-US" sz="1200" dirty="0"/>
          </a:p>
        </p:txBody>
      </p:sp>
      <p:pic>
        <p:nvPicPr>
          <p:cNvPr id="10" name="Picture 9"/>
          <p:cNvPicPr>
            <a:picLocks noChangeAspect="1"/>
          </p:cNvPicPr>
          <p:nvPr/>
        </p:nvPicPr>
        <p:blipFill rotWithShape="1">
          <a:blip r:embed="rId2"/>
          <a:srcRect l="15856" t="90798"/>
          <a:stretch/>
        </p:blipFill>
        <p:spPr>
          <a:xfrm>
            <a:off x="2766055" y="3429000"/>
            <a:ext cx="3558510" cy="439406"/>
          </a:xfrm>
          <a:prstGeom prst="rect">
            <a:avLst/>
          </a:prstGeom>
        </p:spPr>
      </p:pic>
      <p:sp>
        <p:nvSpPr>
          <p:cNvPr id="11" name="TextBox 10"/>
          <p:cNvSpPr txBox="1"/>
          <p:nvPr/>
        </p:nvSpPr>
        <p:spPr>
          <a:xfrm>
            <a:off x="4189962" y="533307"/>
            <a:ext cx="1223412" cy="307777"/>
          </a:xfrm>
          <a:prstGeom prst="rect">
            <a:avLst/>
          </a:prstGeom>
          <a:noFill/>
        </p:spPr>
        <p:txBody>
          <a:bodyPr wrap="none" rtlCol="0">
            <a:spAutoFit/>
          </a:bodyPr>
          <a:lstStyle/>
          <a:p>
            <a:r>
              <a:rPr lang="en-US" sz="1400" b="1" dirty="0" err="1" smtClean="0"/>
              <a:t>Chl</a:t>
            </a:r>
            <a:r>
              <a:rPr lang="en-US" sz="1400" b="1" dirty="0" smtClean="0"/>
              <a:t> </a:t>
            </a:r>
            <a:r>
              <a:rPr lang="en-US" sz="1400" b="1" i="1" dirty="0" smtClean="0"/>
              <a:t>a</a:t>
            </a:r>
            <a:r>
              <a:rPr lang="en-US" sz="1400" b="1" dirty="0" smtClean="0"/>
              <a:t> (mg m</a:t>
            </a:r>
            <a:r>
              <a:rPr lang="en-US" sz="1400" b="1" baseline="30000" dirty="0" smtClean="0"/>
              <a:t>-3</a:t>
            </a:r>
            <a:r>
              <a:rPr lang="en-US" sz="1400" b="1" dirty="0" smtClean="0"/>
              <a:t>)</a:t>
            </a:r>
            <a:endParaRPr lang="en-US" sz="1400" b="1" dirty="0"/>
          </a:p>
        </p:txBody>
      </p:sp>
      <p:sp>
        <p:nvSpPr>
          <p:cNvPr id="14" name="Rectangle 13"/>
          <p:cNvSpPr/>
          <p:nvPr/>
        </p:nvSpPr>
        <p:spPr>
          <a:xfrm>
            <a:off x="224272" y="3926482"/>
            <a:ext cx="8546072" cy="2246769"/>
          </a:xfrm>
          <a:prstGeom prst="rect">
            <a:avLst/>
          </a:prstGeom>
        </p:spPr>
        <p:txBody>
          <a:bodyPr wrap="square">
            <a:spAutoFit/>
          </a:bodyPr>
          <a:lstStyle/>
          <a:p>
            <a:r>
              <a:rPr lang="en-US" sz="1400" u="sng" dirty="0"/>
              <a:t>Epoch </a:t>
            </a:r>
            <a:r>
              <a:rPr lang="en-US" sz="1400" u="sng" dirty="0"/>
              <a:t>3</a:t>
            </a:r>
            <a:r>
              <a:rPr lang="en-US" sz="1400" u="sng" dirty="0" smtClean="0"/>
              <a:t> </a:t>
            </a:r>
            <a:r>
              <a:rPr lang="en-US" sz="1400" u="sng" dirty="0"/>
              <a:t>Summary</a:t>
            </a:r>
            <a:r>
              <a:rPr lang="en-US" sz="1400" dirty="0" smtClean="0"/>
              <a:t>:</a:t>
            </a:r>
          </a:p>
          <a:p>
            <a:endParaRPr lang="en-US" sz="1400" dirty="0" smtClean="0"/>
          </a:p>
          <a:p>
            <a:r>
              <a:rPr lang="en-US" sz="1400" dirty="0" smtClean="0"/>
              <a:t>During Epoch 3, chlorophyll concentrations were fairly uniform throughout the euphotic zone.  In fact, on day 2, chlorophyll concentrations were highest in the mixed layer, although only slightly.  Large cells contributed between one-third and one-half of total chlorophyll concentrations, with proportions increasing by the end of the epoch, especially in the mixed layer.  Chlorophyll concentrations were highest on day following stormy weather on day 6, which restricted our sampling to the ships underway seawater system. </a:t>
            </a:r>
          </a:p>
          <a:p>
            <a:endParaRPr lang="en-US" sz="1400" dirty="0"/>
          </a:p>
          <a:p>
            <a:endParaRPr lang="en-US" sz="1400" dirty="0"/>
          </a:p>
          <a:p>
            <a:r>
              <a:rPr lang="en-US" sz="1400" dirty="0"/>
              <a:t>Written by team productivity and microbial genomics (Adrian and </a:t>
            </a:r>
            <a:r>
              <a:rPr lang="en-US" sz="1400" dirty="0" err="1" smtClean="0"/>
              <a:t>Weida</a:t>
            </a:r>
            <a:r>
              <a:rPr lang="en-US" sz="1400" dirty="0" smtClean="0"/>
              <a:t>).</a:t>
            </a:r>
            <a:endParaRPr lang="en-US" sz="1400" dirty="0"/>
          </a:p>
        </p:txBody>
      </p:sp>
      <p:graphicFrame>
        <p:nvGraphicFramePr>
          <p:cNvPr id="18" name="Chart 17">
            <a:extLst>
              <a:ext uri="{FF2B5EF4-FFF2-40B4-BE49-F238E27FC236}">
                <a16:creationId xmlns:xdr="http://schemas.openxmlformats.org/drawingml/2006/spreadsheetDrawing" xmlns="" xmlns:a16="http://schemas.microsoft.com/office/drawing/2014/main" xmlns:lc="http://schemas.openxmlformats.org/drawingml/2006/lockedCanvas" id="{00000000-0008-0000-0000-000003000000}"/>
              </a:ext>
            </a:extLst>
          </p:cNvPr>
          <p:cNvGraphicFramePr>
            <a:graphicFrameLocks/>
          </p:cNvGraphicFramePr>
          <p:nvPr>
            <p:extLst>
              <p:ext uri="{D42A27DB-BD31-4B8C-83A1-F6EECF244321}">
                <p14:modId xmlns:p14="http://schemas.microsoft.com/office/powerpoint/2010/main" val="739108440"/>
              </p:ext>
            </p:extLst>
          </p:nvPr>
        </p:nvGraphicFramePr>
        <p:xfrm>
          <a:off x="0" y="688844"/>
          <a:ext cx="2480735" cy="27401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xdr="http://schemas.openxmlformats.org/drawingml/2006/spreadsheetDrawing" xmlns="" xmlns:a16="http://schemas.microsoft.com/office/drawing/2014/main" xmlns:lc="http://schemas.openxmlformats.org/drawingml/2006/lockedCanvas" id="{00000000-0008-0000-0000-000003000000}"/>
              </a:ext>
            </a:extLst>
          </p:cNvPr>
          <p:cNvGraphicFramePr>
            <a:graphicFrameLocks/>
          </p:cNvGraphicFramePr>
          <p:nvPr>
            <p:extLst>
              <p:ext uri="{D42A27DB-BD31-4B8C-83A1-F6EECF244321}">
                <p14:modId xmlns:p14="http://schemas.microsoft.com/office/powerpoint/2010/main" val="2407015695"/>
              </p:ext>
            </p:extLst>
          </p:nvPr>
        </p:nvGraphicFramePr>
        <p:xfrm>
          <a:off x="2328698" y="679737"/>
          <a:ext cx="2371641" cy="27492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xdr="http://schemas.openxmlformats.org/drawingml/2006/spreadsheetDrawing" xmlns="" xmlns:a16="http://schemas.microsoft.com/office/drawing/2014/main" xmlns:lc="http://schemas.openxmlformats.org/drawingml/2006/lockedCanvas" id="{00000000-0008-0000-0000-000003000000}"/>
              </a:ext>
            </a:extLst>
          </p:cNvPr>
          <p:cNvGraphicFramePr>
            <a:graphicFrameLocks/>
          </p:cNvGraphicFramePr>
          <p:nvPr>
            <p:extLst>
              <p:ext uri="{D42A27DB-BD31-4B8C-83A1-F6EECF244321}">
                <p14:modId xmlns:p14="http://schemas.microsoft.com/office/powerpoint/2010/main" val="163067083"/>
              </p:ext>
            </p:extLst>
          </p:nvPr>
        </p:nvGraphicFramePr>
        <p:xfrm>
          <a:off x="4700340" y="679736"/>
          <a:ext cx="2243343" cy="274015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xdr="http://schemas.openxmlformats.org/drawingml/2006/spreadsheetDrawing" xmlns="" xmlns:a16="http://schemas.microsoft.com/office/drawing/2014/main" xmlns:lc="http://schemas.openxmlformats.org/drawingml/2006/lockedCanvas" id="{00000000-0008-0000-0000-000003000000}"/>
              </a:ext>
            </a:extLst>
          </p:cNvPr>
          <p:cNvGraphicFramePr>
            <a:graphicFrameLocks/>
          </p:cNvGraphicFramePr>
          <p:nvPr>
            <p:extLst>
              <p:ext uri="{D42A27DB-BD31-4B8C-83A1-F6EECF244321}">
                <p14:modId xmlns:p14="http://schemas.microsoft.com/office/powerpoint/2010/main" val="4234599202"/>
              </p:ext>
            </p:extLst>
          </p:nvPr>
        </p:nvGraphicFramePr>
        <p:xfrm>
          <a:off x="6737709" y="679736"/>
          <a:ext cx="2443162" cy="274015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2432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357</TotalTime>
  <Words>514</Words>
  <Application>Microsoft Macintosh PowerPoint</Application>
  <PresentationFormat>On-screen Show (4:3)</PresentationFormat>
  <Paragraphs>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Marchetti</dc:creator>
  <cp:lastModifiedBy>Adrian Marchetti</cp:lastModifiedBy>
  <cp:revision>18</cp:revision>
  <cp:lastPrinted>2018-08-29T21:03:39Z</cp:lastPrinted>
  <dcterms:created xsi:type="dcterms:W3CDTF">2018-08-29T20:31:38Z</dcterms:created>
  <dcterms:modified xsi:type="dcterms:W3CDTF">2018-09-10T03:43:09Z</dcterms:modified>
</cp:coreProperties>
</file>