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306" r:id="rId2"/>
    <p:sldId id="308" r:id="rId3"/>
    <p:sldId id="304" r:id="rId4"/>
    <p:sldId id="305" r:id="rId5"/>
  </p:sldIdLst>
  <p:sldSz cx="6858000" cy="9906000" type="A4"/>
  <p:notesSz cx="7104063" cy="10234613"/>
  <p:embeddedFontLst>
    <p:embeddedFont>
      <p:font typeface="Arial Narrow" panose="020B0606020202030204" pitchFamily="34" charset="0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tion sans titre" id="{52408FA4-3BF9-42D3-A3FD-B0788EE5F898}">
          <p14:sldIdLst>
            <p14:sldId id="306"/>
            <p14:sldId id="308"/>
            <p14:sldId id="304"/>
            <p14:sldId id="305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h2Sv5GILiZsYc5I0JJcUe50xOe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69D4E4-A08B-4CB3-93B6-0785FF869824}">
  <a:tblStyle styleId="{5769D4E4-A08B-4CB3-93B6-0785FF86982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F9DD3DE-7EF2-4BF2-8005-90F5983FE60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45BB8C3B-77C9-42F7-BBAC-53A6049C9722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175C64B-1BBE-40DB-B5BA-C741C0C6B125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>
        <p:scale>
          <a:sx n="96" d="100"/>
          <a:sy n="96" d="100"/>
        </p:scale>
        <p:origin x="1738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50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49" Type="http://customschemas.google.com/relationships/presentationmetadata" Target="metadata"/><Relationship Id="rId10" Type="http://schemas.openxmlformats.org/officeDocument/2006/relationships/font" Target="fonts/font4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3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9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3" y="9721109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df647873b7_0_1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68" name="Google Shape;368;g1df647873b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01572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df647873b7_0_1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68" name="Google Shape;368;g1df647873b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28385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199080ee6b_4_89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9" name="Google Shape;289;g2199080ee6b_4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66368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83997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8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8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0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0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7" name="Google Shape;27;p7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1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1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2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2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3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3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3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4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4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2" name="Google Shape;52;p74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4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4" name="Google Shape;54;p74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5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5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75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7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6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6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6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7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7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7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df647873b7_0_1"/>
          <p:cNvSpPr/>
          <p:nvPr/>
        </p:nvSpPr>
        <p:spPr>
          <a:xfrm>
            <a:off x="322862" y="254648"/>
            <a:ext cx="2181900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g1df647873b7_0_1"/>
          <p:cNvSpPr/>
          <p:nvPr/>
        </p:nvSpPr>
        <p:spPr>
          <a:xfrm>
            <a:off x="0" y="553998"/>
            <a:ext cx="6858000" cy="9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73" name="Google Shape;373;g1df647873b7_0_1"/>
          <p:cNvGraphicFramePr/>
          <p:nvPr>
            <p:extLst>
              <p:ext uri="{D42A27DB-BD31-4B8C-83A1-F6EECF244321}">
                <p14:modId xmlns:p14="http://schemas.microsoft.com/office/powerpoint/2010/main" val="1510855326"/>
              </p:ext>
            </p:extLst>
          </p:nvPr>
        </p:nvGraphicFramePr>
        <p:xfrm>
          <a:off x="95710" y="695096"/>
          <a:ext cx="6660000" cy="885934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5105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507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LOG_SAMPLES_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_STATION-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_TARDIS-SCP-SS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052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50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OPERATOR(S)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052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052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092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LCMS</a:t>
                      </a:r>
                      <a:endParaRPr sz="1000" b="1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</a:pPr>
                      <a:endParaRPr lang="it-IT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lang="en-GB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7472992"/>
                  </a:ext>
                </a:extLst>
              </a:tr>
              <a:tr h="64644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WhirlPack</a:t>
                      </a:r>
                      <a:endParaRPr sz="1000" b="1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Volume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(Litres)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Duration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(minutes)</a:t>
                      </a:r>
                      <a:endParaRPr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it-IT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HLB&lt;0.3</a:t>
                      </a:r>
                      <a:endParaRPr lang="it-IT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it-IT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Falcon-5</a:t>
                      </a:r>
                      <a:r>
                        <a:rPr lang="it-IT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it-IT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mL</a:t>
                      </a:r>
                      <a:endParaRPr lang="it-IT" sz="1000" b="1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</a:pPr>
                      <a:r>
                        <a:rPr lang="it-IT" sz="10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  <a:endParaRPr lang="it-IT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Volume 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(Litres)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Duration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(minutes)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644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R01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PPL-NMR-1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     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60’     </a:t>
                      </a: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120’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min.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HLB-LCMS-1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     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60’   </a:t>
                      </a: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120’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min.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4644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R02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##-Z00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PPL-NMR-2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     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60’     </a:t>
                      </a: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120’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min.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HLB-LCMS-2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     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60’   </a:t>
                      </a: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120’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min.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4644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R03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##-Z00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PPL-NMR-3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     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60’     </a:t>
                      </a: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120’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min.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HLB-LCMS-3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     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60’   </a:t>
                      </a: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120’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min.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4644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R04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PPL-NMR-4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     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60’     </a:t>
                      </a: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120’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min.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HLB-LCMS-H2O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     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60’   </a:t>
                      </a: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120’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min.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4644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R05       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PPL-NMR-5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     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60’     </a:t>
                      </a: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120’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min.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1426507"/>
                  </a:ext>
                </a:extLst>
              </a:tr>
              <a:tr h="64644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PPL-LCMS-H2O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     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60’     </a:t>
                      </a: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120’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min.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632690"/>
                  </a:ext>
                </a:extLst>
              </a:tr>
              <a:tr h="64644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4644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59301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9792764"/>
                  </a:ext>
                </a:extLst>
              </a:tr>
              <a:tr h="59301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392680"/>
                  </a:ext>
                </a:extLst>
              </a:tr>
            </a:tbl>
          </a:graphicData>
        </a:graphic>
      </p:graphicFrame>
      <p:sp>
        <p:nvSpPr>
          <p:cNvPr id="374" name="Google Shape;374;g1df647873b7_0_1"/>
          <p:cNvSpPr/>
          <p:nvPr/>
        </p:nvSpPr>
        <p:spPr>
          <a:xfrm>
            <a:off x="4972116" y="257559"/>
            <a:ext cx="1501500" cy="29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Google Shape;267;p24">
            <a:extLst>
              <a:ext uri="{FF2B5EF4-FFF2-40B4-BE49-F238E27FC236}">
                <a16:creationId xmlns:a16="http://schemas.microsoft.com/office/drawing/2014/main" id="{38B6799B-FC49-41B9-A081-3D684A3B22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1553285"/>
              </p:ext>
            </p:extLst>
          </p:nvPr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1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LOG-SAMPLES_TARDIS-SCP-SERVICE-SITE</a:t>
                      </a:r>
                      <a:endParaRPr sz="11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cs typeface="Calibri"/>
                          <a:sym typeface="Calibri"/>
                        </a:rPr>
                        <a:t>D4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Google Shape;263;p24">
            <a:extLst>
              <a:ext uri="{FF2B5EF4-FFF2-40B4-BE49-F238E27FC236}">
                <a16:creationId xmlns:a16="http://schemas.microsoft.com/office/drawing/2014/main" id="{2AA27490-D687-409F-A452-0B5F1443B9A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45EF92C-5C56-418B-ABE0-DB478823EC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4" name="Google Shape;167;p4">
            <a:extLst>
              <a:ext uri="{FF2B5EF4-FFF2-40B4-BE49-F238E27FC236}">
                <a16:creationId xmlns:a16="http://schemas.microsoft.com/office/drawing/2014/main" id="{185D3B74-1BDD-4936-B922-58411E39E945}"/>
              </a:ext>
            </a:extLst>
          </p:cNvPr>
          <p:cNvSpPr txBox="1"/>
          <p:nvPr/>
        </p:nvSpPr>
        <p:spPr>
          <a:xfrm>
            <a:off x="3429000" y="9646278"/>
            <a:ext cx="3336041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LOG-SAMPLES_TARDIS-SCP-SERVICE-SITE_recto_V22032023 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A038F83-EAF2-4E3A-9611-5658DA4468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383" y="741397"/>
            <a:ext cx="553915" cy="55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59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df647873b7_0_1"/>
          <p:cNvSpPr/>
          <p:nvPr/>
        </p:nvSpPr>
        <p:spPr>
          <a:xfrm>
            <a:off x="322862" y="254648"/>
            <a:ext cx="2181900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g1df647873b7_0_1"/>
          <p:cNvSpPr/>
          <p:nvPr/>
        </p:nvSpPr>
        <p:spPr>
          <a:xfrm>
            <a:off x="0" y="553998"/>
            <a:ext cx="6858000" cy="9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73" name="Google Shape;373;g1df647873b7_0_1"/>
          <p:cNvGraphicFramePr/>
          <p:nvPr>
            <p:extLst>
              <p:ext uri="{D42A27DB-BD31-4B8C-83A1-F6EECF244321}">
                <p14:modId xmlns:p14="http://schemas.microsoft.com/office/powerpoint/2010/main" val="470895300"/>
              </p:ext>
            </p:extLst>
          </p:nvPr>
        </p:nvGraphicFramePr>
        <p:xfrm>
          <a:off x="95710" y="695096"/>
          <a:ext cx="6660000" cy="894482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6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83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5750">
                  <a:extLst>
                    <a:ext uri="{9D8B030D-6E8A-4147-A177-3AD203B41FA5}">
                      <a16:colId xmlns:a16="http://schemas.microsoft.com/office/drawing/2014/main" val="718529170"/>
                    </a:ext>
                  </a:extLst>
                </a:gridCol>
                <a:gridCol w="1245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2915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154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672">
                <a:tc gridSpan="1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15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672">
                <a:tc gridSpan="1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7672">
                <a:tc gridSpan="1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8998">
                <a:tc gridSpan="1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LCMS</a:t>
                      </a:r>
                      <a:endParaRPr sz="1000" b="1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472992"/>
                  </a:ext>
                </a:extLst>
              </a:tr>
              <a:tr h="698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sz="1000" b="1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98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R01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10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98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R02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10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98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Z00            R03      </a:t>
                      </a: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                     m</a:t>
                      </a: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10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98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R04       </a:t>
                      </a: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98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R05       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426507"/>
                  </a:ext>
                </a:extLst>
              </a:tr>
              <a:tr h="698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78827">
                <a:tc gridSpan="11"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374" name="Google Shape;374;g1df647873b7_0_1"/>
          <p:cNvSpPr/>
          <p:nvPr/>
        </p:nvSpPr>
        <p:spPr>
          <a:xfrm>
            <a:off x="4972116" y="257559"/>
            <a:ext cx="1501500" cy="29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Google Shape;267;p24">
            <a:extLst>
              <a:ext uri="{FF2B5EF4-FFF2-40B4-BE49-F238E27FC236}">
                <a16:creationId xmlns:a16="http://schemas.microsoft.com/office/drawing/2014/main" id="{38B6799B-FC49-41B9-A081-3D684A3B2298}"/>
              </a:ext>
            </a:extLst>
          </p:cNvPr>
          <p:cNvGraphicFramePr/>
          <p:nvPr/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1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LOG-SAMPLES_TARDIS-SCP-SERVICE-SITE</a:t>
                      </a:r>
                      <a:endParaRPr sz="11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cs typeface="Calibri"/>
                          <a:sym typeface="Calibri"/>
                        </a:rPr>
                        <a:t>D4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Google Shape;263;p24">
            <a:extLst>
              <a:ext uri="{FF2B5EF4-FFF2-40B4-BE49-F238E27FC236}">
                <a16:creationId xmlns:a16="http://schemas.microsoft.com/office/drawing/2014/main" id="{2AA27490-D687-409F-A452-0B5F1443B9A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45EF92C-5C56-418B-ABE0-DB478823EC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4" name="Google Shape;167;p4">
            <a:extLst>
              <a:ext uri="{FF2B5EF4-FFF2-40B4-BE49-F238E27FC236}">
                <a16:creationId xmlns:a16="http://schemas.microsoft.com/office/drawing/2014/main" id="{185D3B74-1BDD-4936-B922-58411E39E945}"/>
              </a:ext>
            </a:extLst>
          </p:cNvPr>
          <p:cNvSpPr txBox="1"/>
          <p:nvPr/>
        </p:nvSpPr>
        <p:spPr>
          <a:xfrm>
            <a:off x="3429000" y="9646278"/>
            <a:ext cx="3336041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LOG-SAMPLES_TARDIS-SCP-SERVICE-SITE_verso_V22032023 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E5BD18C-EF8D-431A-8FDD-6F25813542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06" y="741397"/>
            <a:ext cx="560776" cy="56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22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4" name="Google Shape;294;g2199080ee6b_4_89"/>
          <p:cNvGraphicFramePr/>
          <p:nvPr>
            <p:extLst>
              <p:ext uri="{D42A27DB-BD31-4B8C-83A1-F6EECF244321}">
                <p14:modId xmlns:p14="http://schemas.microsoft.com/office/powerpoint/2010/main" val="130353123"/>
              </p:ext>
            </p:extLst>
          </p:nvPr>
        </p:nvGraphicFramePr>
        <p:xfrm>
          <a:off x="95710" y="695098"/>
          <a:ext cx="6659999" cy="8934305"/>
        </p:xfrm>
        <a:graphic>
          <a:graphicData uri="http://schemas.openxmlformats.org/drawingml/2006/table">
            <a:tbl>
              <a:tblPr firstRow="1" bandRow="1">
                <a:noFill/>
                <a:tableStyleId>{5769D4E4-A08B-4CB3-93B6-0785FF869824}</a:tableStyleId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9168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53987">
                  <a:extLst>
                    <a:ext uri="{9D8B030D-6E8A-4147-A177-3AD203B41FA5}">
                      <a16:colId xmlns:a16="http://schemas.microsoft.com/office/drawing/2014/main" val="3164548768"/>
                    </a:ext>
                  </a:extLst>
                </a:gridCol>
              </a:tblGrid>
              <a:tr h="24070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236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LOG_SAMPLES_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_STATION-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_W-LAB-142-SS-2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634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23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OPERATOR(S)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634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634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979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Depth Replicate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MB320</a:t>
                      </a:r>
                      <a:endParaRPr sz="1000" b="1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50mL-Falcon</a:t>
                      </a:r>
                      <a:endParaRPr sz="1000" b="1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</a:t>
                      </a: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FRZ -20°C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/>
                        <a:t>Filtration Volume </a:t>
                      </a:r>
                      <a:endParaRPr sz="10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/>
                        <a:t>(Litres)</a:t>
                      </a:r>
                      <a:endParaRPr sz="1000" b="1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/>
                        <a:t>Filtration </a:t>
                      </a:r>
                      <a:endParaRPr sz="1000" dirty="0"/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/>
                        <a:t>Duration</a:t>
                      </a:r>
                      <a:endParaRPr sz="1000" dirty="0"/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/>
                        <a:t>(minutes)</a:t>
                      </a:r>
                      <a:endParaRPr sz="10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MB033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50mL-Falcon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</a:t>
                      </a: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FRZ -20°C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Filtration Volume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(Litres)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Filtration </a:t>
                      </a: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Duration</a:t>
                      </a: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(minutes)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979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Z00            R01</a:t>
                      </a:r>
                      <a:endParaRPr sz="1000" u="none" strike="noStrike" cap="none" dirty="0"/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7"/>
                            </a:ext>
                          </a:extLst>
                        </a:rPr>
                        <a:t>###-Z00</a:t>
                      </a:r>
                      <a:endParaRPr sz="1000" dirty="0"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8"/>
                          </a:ext>
                        </a:extLst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/>
                        <a:t>MB320-SS-1</a:t>
                      </a:r>
                      <a:endParaRPr sz="10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accent3"/>
                          </a:solidFill>
                        </a:rPr>
                        <a:t>   </a:t>
                      </a:r>
                      <a:r>
                        <a:rPr lang="en-GB" sz="1000" dirty="0"/>
                        <a:t>[ ] 16L</a:t>
                      </a:r>
                      <a:endParaRPr sz="1000" dirty="0"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9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0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1"/>
                            </a:ext>
                          </a:extLst>
                        </a:rPr>
                        <a:t>L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accent3"/>
                          </a:solidFill>
                        </a:rPr>
                        <a:t>  </a:t>
                      </a:r>
                      <a:r>
                        <a:rPr lang="en-GB" sz="1000" dirty="0"/>
                        <a:t>[ ] 30</a:t>
                      </a:r>
                      <a:endParaRPr sz="1000" dirty="0"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2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3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4"/>
                            </a:ext>
                          </a:extLst>
                        </a:rPr>
                        <a:t>                  m</a:t>
                      </a: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4"/>
                            </a:ext>
                          </a:extLst>
                        </a:rPr>
                        <a:t>in</a:t>
                      </a:r>
                      <a:r>
                        <a:rPr lang="en-GB" sz="1000" dirty="0"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4"/>
                            </a:ext>
                          </a:extLst>
                        </a:rPr>
                        <a:t>.</a:t>
                      </a:r>
                      <a:endParaRPr sz="10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37"/>
                            </a:ext>
                          </a:extLst>
                        </a:rPr>
                        <a:t>###-Z00</a:t>
                      </a:r>
                      <a:endParaRPr lang="en-GB" sz="1000" dirty="0"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38"/>
                          </a:ext>
                        </a:extLst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/>
                        <a:t>MB033-SS-1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/>
                        <a:t>[ ] 16L</a:t>
                      </a:r>
                      <a:endParaRPr lang="en-GB" sz="1000" dirty="0"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39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GB" sz="1000" dirty="0"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40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41"/>
                            </a:ext>
                          </a:extLst>
                        </a:rPr>
                        <a:t>L</a:t>
                      </a:r>
                      <a:endParaRPr lang="en-GB" sz="1000" b="0" i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4"/>
                            </a:ext>
                          </a:extLst>
                        </a:rPr>
                        <a:t> [ ] 30</a:t>
                      </a: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b="0" i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Arial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4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4"/>
                            </a:ext>
                          </a:extLst>
                        </a:rPr>
                        <a:t>                  min.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4"/>
                          </a:ext>
                        </a:extLst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979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Z00            R02</a:t>
                      </a:r>
                      <a:endParaRPr lang="en-GB" sz="1000" u="none" strike="noStrike" cap="none" dirty="0"/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m</a:t>
                      </a:r>
                      <a:endParaRPr lang="en-GB"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5"/>
                            </a:ext>
                          </a:extLst>
                        </a:rPr>
                        <a:t>###-Z00</a:t>
                      </a:r>
                      <a:endParaRPr sz="1000" dirty="0"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6"/>
                          </a:ext>
                        </a:extLst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/>
                        <a:t>MB320-SS-2</a:t>
                      </a:r>
                      <a:endParaRPr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accent3"/>
                          </a:solidFill>
                        </a:rPr>
                        <a:t>   </a:t>
                      </a:r>
                      <a:r>
                        <a:rPr lang="en-GB" sz="1000" dirty="0"/>
                        <a:t>[ ] 16L</a:t>
                      </a:r>
                      <a:endParaRPr sz="1000" dirty="0"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7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8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9"/>
                            </a:ext>
                          </a:extLst>
                        </a:rPr>
                        <a:t>L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accent3"/>
                          </a:solidFill>
                        </a:rPr>
                        <a:t>  </a:t>
                      </a:r>
                      <a:r>
                        <a:rPr lang="en-GB" sz="1000" dirty="0"/>
                        <a:t>[ ] 30</a:t>
                      </a:r>
                      <a:endParaRPr sz="1000" dirty="0"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0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1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2"/>
                            </a:ext>
                          </a:extLst>
                        </a:rPr>
                        <a:t>                  min.</a:t>
                      </a:r>
                      <a:endParaRPr sz="1000" dirty="0">
                        <a:solidFill>
                          <a:schemeClr val="accent3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extLst>
                            <a:ext uri="http://customooxmlschemas.google.com/">
          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7"/>
                            </a:ext>
                          </a:extLst>
                        </a:rPr>
                        <a:t>###-Z00</a:t>
                      </a:r>
                      <a:endParaRPr lang="en-GB" sz="1000" dirty="0">
                        <a:extLst>
                          <a:ext uri="http://customooxmlschemas.google.com/">
        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8"/>
                          </a:ext>
                        </a:extLst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/>
                        <a:t>MB033-SS-2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/>
                        <a:t>[ ] 16L</a:t>
                      </a:r>
                      <a:endParaRPr lang="en-GB" sz="1000" dirty="0">
                        <a:extLst>
                          <a:ext uri="http://customooxmlschemas.google.com/">
        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9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GB" sz="1000" dirty="0">
                        <a:extLst>
                          <a:ext uri="http://customooxmlschemas.google.com/">
        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0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extLst>
                            <a:ext uri="http://customooxmlschemas.google.com/">
          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1"/>
                            </a:ext>
                          </a:extLst>
                        </a:rPr>
                        <a:t>L</a:t>
                      </a: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4"/>
                            </a:ext>
                          </a:extLst>
                        </a:rPr>
                        <a:t> [ ] 30</a:t>
                      </a: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b="0" i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Arial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4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4"/>
                            </a:ext>
                          </a:extLst>
                        </a:rPr>
                        <a:t>                  min.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4"/>
                          </a:ext>
                        </a:extLst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4497633"/>
                  </a:ext>
                </a:extLst>
              </a:tr>
              <a:tr h="61979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Z00            </a:t>
                      </a:r>
                      <a:endParaRPr lang="en-GB" sz="1000" u="none" strike="noStrike" cap="none" dirty="0"/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m</a:t>
                      </a:r>
                      <a:endParaRPr lang="en-GB"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5"/>
                            </a:ext>
                          </a:extLst>
                        </a:rPr>
                        <a:t>###-Z00</a:t>
                      </a:r>
                      <a:endParaRPr sz="1000" dirty="0"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6"/>
                          </a:ext>
                        </a:extLst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/>
                        <a:t>MB320-H2O</a:t>
                      </a:r>
                      <a:endParaRPr sz="10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accent3"/>
                          </a:solidFill>
                        </a:rPr>
                        <a:t>   </a:t>
                      </a:r>
                      <a:r>
                        <a:rPr lang="en-GB" sz="1000" dirty="0"/>
                        <a:t>[ ] 16L</a:t>
                      </a:r>
                      <a:endParaRPr sz="1000" dirty="0"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7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8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9"/>
                            </a:ext>
                          </a:extLst>
                        </a:rPr>
                        <a:t>L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accent3"/>
                          </a:solidFill>
                        </a:rPr>
                        <a:t>  </a:t>
                      </a:r>
                      <a:r>
                        <a:rPr lang="en-GB" sz="1000" dirty="0"/>
                        <a:t>[ ] 30</a:t>
                      </a:r>
                      <a:endParaRPr sz="1000" dirty="0"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0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1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2"/>
                            </a:ext>
                          </a:extLst>
                        </a:rPr>
                        <a:t>                  min.</a:t>
                      </a:r>
                      <a:endParaRPr sz="1000" dirty="0">
                        <a:solidFill>
                          <a:schemeClr val="accent3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37"/>
                            </a:ext>
                          </a:extLst>
                        </a:rPr>
                        <a:t>###-Z00</a:t>
                      </a:r>
                      <a:endParaRPr lang="en-GB" sz="1000" dirty="0"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38"/>
                          </a:ext>
                        </a:extLst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/>
                        <a:t>MB033-H2O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/>
                        <a:t>[ ] 16L</a:t>
                      </a:r>
                      <a:endParaRPr lang="en-GB" sz="1000" dirty="0"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39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GB" sz="1000" dirty="0"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40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41"/>
                            </a:ext>
                          </a:extLst>
                        </a:rPr>
                        <a:t>L</a:t>
                      </a: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4"/>
                            </a:ext>
                          </a:extLst>
                        </a:rPr>
                        <a:t> [ ] 30</a:t>
                      </a: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b="0" i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Arial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4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4"/>
                            </a:ext>
                          </a:extLst>
                        </a:rPr>
                        <a:t>                  min.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4"/>
                          </a:ext>
                        </a:extLst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979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Z02            R01</a:t>
                      </a:r>
                      <a:endParaRPr sz="1000" u="none" strike="noStrike" cap="none" dirty="0"/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7"/>
                            </a:ext>
                          </a:extLst>
                        </a:rPr>
                        <a:t>###-Z02</a:t>
                      </a:r>
                      <a:endParaRPr sz="1000" dirty="0"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8"/>
                          </a:ext>
                        </a:extLst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/>
                        <a:t>MB320-SS-1</a:t>
                      </a:r>
                      <a:endParaRPr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accent3"/>
                          </a:solidFill>
                        </a:rPr>
                        <a:t>   </a:t>
                      </a:r>
                      <a:r>
                        <a:rPr lang="en-GB" sz="1000" dirty="0"/>
                        <a:t>[ ] 16L</a:t>
                      </a:r>
                      <a:endParaRPr sz="1000" dirty="0"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7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8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9"/>
                            </a:ext>
                          </a:extLst>
                        </a:rPr>
                        <a:t>L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accent3"/>
                          </a:solidFill>
                        </a:rPr>
                        <a:t>  </a:t>
                      </a:r>
                      <a:r>
                        <a:rPr lang="en-GB" sz="1000" dirty="0"/>
                        <a:t>[ ] 30</a:t>
                      </a:r>
                      <a:endParaRPr sz="1000" dirty="0"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0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1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2"/>
                            </a:ext>
                          </a:extLst>
                        </a:rPr>
                        <a:t>                  min.</a:t>
                      </a:r>
                      <a:endParaRPr sz="1000" dirty="0">
                        <a:solidFill>
                          <a:schemeClr val="accent3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37"/>
                            </a:ext>
                          </a:extLst>
                        </a:rPr>
                        <a:t>###-Z02</a:t>
                      </a:r>
                      <a:endParaRPr lang="en-GB" sz="1000" dirty="0"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38"/>
                          </a:ext>
                        </a:extLst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/>
                        <a:t>MB033-SS-1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/>
                        <a:t>[ ] 16L</a:t>
                      </a:r>
                      <a:endParaRPr lang="en-GB" sz="1000" dirty="0"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39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GB" sz="1000" dirty="0"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40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41"/>
                            </a:ext>
                          </a:extLst>
                        </a:rPr>
                        <a:t>L</a:t>
                      </a:r>
                      <a:endParaRPr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44"/>
                            </a:ext>
                          </a:extLst>
                        </a:rPr>
                        <a:t>[ ] 30</a:t>
                      </a: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b="0" i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Arial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44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44"/>
                            </a:ext>
                          </a:extLst>
                        </a:rPr>
                        <a:t>                  min.</a:t>
                      </a:r>
                      <a:endParaRPr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1979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Z02            R02</a:t>
                      </a:r>
                      <a:endParaRPr lang="en-GB" sz="1000" u="none" strike="noStrike" cap="none" dirty="0"/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m</a:t>
                      </a:r>
                      <a:endParaRPr lang="en-GB"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5"/>
                            </a:ext>
                          </a:extLst>
                        </a:rPr>
                        <a:t>###-Z02</a:t>
                      </a:r>
                      <a:endParaRPr sz="1000" dirty="0"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6"/>
                          </a:ext>
                        </a:extLst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/>
                        <a:t>MB320-SS-2</a:t>
                      </a:r>
                      <a:endParaRPr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accent3"/>
                          </a:solidFill>
                        </a:rPr>
                        <a:t>   </a:t>
                      </a:r>
                      <a:r>
                        <a:rPr lang="en-GB" sz="1000" dirty="0"/>
                        <a:t>[ ] 16L</a:t>
                      </a:r>
                      <a:endParaRPr sz="1000" dirty="0"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9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0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1"/>
                            </a:ext>
                          </a:extLst>
                        </a:rPr>
                        <a:t>L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accent3"/>
                          </a:solidFill>
                        </a:rPr>
                        <a:t>  </a:t>
                      </a:r>
                      <a:r>
                        <a:rPr lang="en-GB" sz="1000" dirty="0"/>
                        <a:t>[ ] 30</a:t>
                      </a:r>
                      <a:endParaRPr sz="1000" dirty="0"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2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3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4"/>
                            </a:ext>
                          </a:extLst>
                        </a:rPr>
                        <a:t>                  m</a:t>
                      </a: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4"/>
                            </a:ext>
                          </a:extLst>
                        </a:rPr>
                        <a:t>in</a:t>
                      </a:r>
                      <a:r>
                        <a:rPr lang="en-GB" sz="1000" dirty="0"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4"/>
                            </a:ext>
                          </a:extLst>
                        </a:rPr>
                        <a:t>.</a:t>
                      </a:r>
                      <a:endParaRPr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37"/>
                            </a:ext>
                          </a:extLst>
                        </a:rPr>
                        <a:t>###-Z02</a:t>
                      </a:r>
                      <a:endParaRPr lang="en-GB" sz="1000" dirty="0"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38"/>
                          </a:ext>
                        </a:extLst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/>
                        <a:t>MB033-SS-2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/>
                        <a:t>[ ] 16L</a:t>
                      </a:r>
                      <a:endParaRPr lang="en-GB" sz="1000" dirty="0"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39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GB" sz="1000" dirty="0"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40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41"/>
                            </a:ext>
                          </a:extLst>
                        </a:rPr>
                        <a:t>L</a:t>
                      </a:r>
                      <a:endParaRPr sz="10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44"/>
                            </a:ext>
                          </a:extLst>
                        </a:rPr>
                        <a:t>[ ] 30</a:t>
                      </a: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b="0" i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Arial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44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44"/>
                            </a:ext>
                          </a:extLst>
                        </a:rPr>
                        <a:t>                  min.</a:t>
                      </a:r>
                      <a:endParaRPr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1979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Z02            </a:t>
                      </a:r>
                      <a:endParaRPr lang="en-GB" sz="1000" u="none" strike="noStrike" cap="none" dirty="0"/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m</a:t>
                      </a:r>
                      <a:endParaRPr lang="en-GB"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extLst>
                            <a:ext uri="http://customooxmlschemas.google.com/">
          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5"/>
                            </a:ext>
                          </a:extLst>
                        </a:rPr>
                        <a:t>###-Z02</a:t>
                      </a:r>
                      <a:endParaRPr lang="en-GB" sz="1000" dirty="0">
                        <a:extLst>
                          <a:ext uri="http://customooxmlschemas.google.com/">
        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6"/>
                          </a:ext>
                        </a:extLst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/>
                        <a:t>MB320-H2O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accent3"/>
                          </a:solidFill>
                        </a:rPr>
                        <a:t>   </a:t>
                      </a:r>
                      <a:r>
                        <a:rPr lang="en-GB" sz="1000" dirty="0"/>
                        <a:t>[ ] 16L</a:t>
                      </a:r>
                      <a:endParaRPr sz="1000" dirty="0"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7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8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9"/>
                            </a:ext>
                          </a:extLst>
                        </a:rPr>
                        <a:t>L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accent3"/>
                          </a:solidFill>
                        </a:rPr>
                        <a:t>  </a:t>
                      </a:r>
                      <a:r>
                        <a:rPr lang="en-GB" sz="1000" dirty="0"/>
                        <a:t>[ ] 30</a:t>
                      </a:r>
                      <a:endParaRPr sz="1000" dirty="0"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0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1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2"/>
                            </a:ext>
                          </a:extLst>
                        </a:rPr>
                        <a:t>                  min.</a:t>
                      </a:r>
                      <a:endParaRPr sz="1000" dirty="0">
                        <a:solidFill>
                          <a:schemeClr val="accent3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37"/>
                            </a:ext>
                          </a:extLst>
                        </a:rPr>
                        <a:t>###-Z02</a:t>
                      </a:r>
                      <a:endParaRPr lang="en-GB" sz="1000" dirty="0"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38"/>
                          </a:ext>
                        </a:extLst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/>
                        <a:t>MB033-H2O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/>
                        <a:t>[ ] 16L</a:t>
                      </a:r>
                      <a:endParaRPr lang="en-GB" sz="1000" dirty="0"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39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GB" sz="1000" dirty="0"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40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41"/>
                            </a:ext>
                          </a:extLst>
                        </a:rPr>
                        <a:t>L</a:t>
                      </a:r>
                      <a:endParaRPr sz="10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44"/>
                            </a:ext>
                          </a:extLst>
                        </a:rPr>
                        <a:t>[ ] 30</a:t>
                      </a: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b="0" i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Arial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44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44"/>
                            </a:ext>
                          </a:extLst>
                        </a:rPr>
                        <a:t>                  min.</a:t>
                      </a:r>
                      <a:endParaRPr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19792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/>
                        <a:t>COMMENTS</a:t>
                      </a: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1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1979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endParaRPr lang="en-GB"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>
                        <a:alpha val="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GB" sz="1000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773380"/>
                  </a:ext>
                </a:extLst>
              </a:tr>
              <a:tr h="61979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endParaRPr lang="en-GB"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GB" sz="1000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4184976"/>
                  </a:ext>
                </a:extLst>
              </a:tr>
              <a:tr h="49447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00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000" dirty="0">
                        <a:solidFill>
                          <a:schemeClr val="accent3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000" dirty="0">
                        <a:solidFill>
                          <a:schemeClr val="accent3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925605"/>
                  </a:ext>
                </a:extLst>
              </a:tr>
              <a:tr h="49447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accent3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accent3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8039567"/>
                  </a:ext>
                </a:extLst>
              </a:tr>
              <a:tr h="49447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accent3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accent3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860368"/>
                  </a:ext>
                </a:extLst>
              </a:tr>
            </a:tbl>
          </a:graphicData>
        </a:graphic>
      </p:graphicFrame>
      <p:graphicFrame>
        <p:nvGraphicFramePr>
          <p:cNvPr id="297" name="Google Shape;297;g2199080ee6b_4_89"/>
          <p:cNvGraphicFramePr/>
          <p:nvPr>
            <p:extLst>
              <p:ext uri="{D42A27DB-BD31-4B8C-83A1-F6EECF244321}">
                <p14:modId xmlns:p14="http://schemas.microsoft.com/office/powerpoint/2010/main" val="807137568"/>
              </p:ext>
            </p:extLst>
          </p:nvPr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1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8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1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LOG-SAMPLES_W-LAB-142-S</a:t>
                      </a:r>
                      <a:r>
                        <a:rPr lang="en-GB" sz="1100" b="0" dirty="0"/>
                        <a:t>ERVICE-SITE-2</a:t>
                      </a:r>
                      <a:endParaRPr lang="en-GB" sz="11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cs typeface="Calibri"/>
                          <a:sym typeface="Calibri"/>
                        </a:rPr>
                        <a:t>D5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1" name="Google Shape;291;g2199080ee6b_4_89"/>
          <p:cNvSpPr/>
          <p:nvPr/>
        </p:nvSpPr>
        <p:spPr>
          <a:xfrm>
            <a:off x="322862" y="254648"/>
            <a:ext cx="2181900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g2199080ee6b_4_89"/>
          <p:cNvSpPr/>
          <p:nvPr/>
        </p:nvSpPr>
        <p:spPr>
          <a:xfrm>
            <a:off x="0" y="553998"/>
            <a:ext cx="6858000" cy="9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g2199080ee6b_4_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4BFC76B-5DDF-4C93-B7E0-431B7D8382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89520"/>
            <a:ext cx="976453" cy="535337"/>
          </a:xfrm>
          <a:prstGeom prst="rect">
            <a:avLst/>
          </a:prstGeom>
        </p:spPr>
      </p:pic>
      <p:sp>
        <p:nvSpPr>
          <p:cNvPr id="12" name="Google Shape;167;p4">
            <a:extLst>
              <a:ext uri="{FF2B5EF4-FFF2-40B4-BE49-F238E27FC236}">
                <a16:creationId xmlns:a16="http://schemas.microsoft.com/office/drawing/2014/main" id="{1EC6ADD4-7BCB-4066-8216-2AB3E0332DAC}"/>
              </a:ext>
            </a:extLst>
          </p:cNvPr>
          <p:cNvSpPr txBox="1"/>
          <p:nvPr/>
        </p:nvSpPr>
        <p:spPr>
          <a:xfrm>
            <a:off x="3332285" y="9646278"/>
            <a:ext cx="3432756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LOG-SAMPLES_W-LAB-142-SERVICE-SITE-2_recto_V22032023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FC5B71C-D250-4CF0-BEED-8858F971A8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799" y="749728"/>
            <a:ext cx="525157" cy="52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50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1" name="Google Shape;281;p25"/>
          <p:cNvGraphicFramePr/>
          <p:nvPr/>
        </p:nvGraphicFramePr>
        <p:xfrm>
          <a:off x="95710" y="695099"/>
          <a:ext cx="6660000" cy="8929787"/>
        </p:xfrm>
        <a:graphic>
          <a:graphicData uri="http://schemas.openxmlformats.org/drawingml/2006/table">
            <a:tbl>
              <a:tblPr firstRow="1" bandRow="1">
                <a:noFill/>
                <a:tableStyleId>{5769D4E4-A08B-4CB3-93B6-0785FF869824}</a:tableStyleId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3746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42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241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42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241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241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83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Depth Replicate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</a:rPr>
                        <a:t>COMMENTS</a:t>
                      </a:r>
                      <a:endParaRPr sz="10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</a:rPr>
                        <a:t>MB320-SS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</a:rPr>
                        <a:t>COMMENTS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</a:rPr>
                        <a:t>MB320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</a:rPr>
                        <a:t>COMMENTS</a:t>
                      </a:r>
                      <a:endParaRPr lang="en-GB" sz="10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</a:rPr>
                        <a:t>MB033-SS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144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Z00            R01</a:t>
                      </a:r>
                      <a:endParaRPr sz="1000" u="none" strike="noStrike" cap="none" dirty="0"/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144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Z00            R02</a:t>
                      </a:r>
                      <a:endParaRPr lang="en-GB" sz="1000" u="none" strike="noStrike" cap="none" dirty="0"/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m</a:t>
                      </a:r>
                      <a:endParaRPr lang="en-GB"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144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Z00            R03</a:t>
                      </a:r>
                      <a:endParaRPr lang="en-GB" sz="1000" u="none" strike="noStrike" cap="none" dirty="0"/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m</a:t>
                      </a:r>
                      <a:endParaRPr lang="en-GB"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1144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Z02            R01</a:t>
                      </a:r>
                      <a:endParaRPr sz="1000" u="none" strike="noStrike" cap="none" dirty="0"/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1144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Z02            R02</a:t>
                      </a:r>
                      <a:endParaRPr lang="en-GB" sz="1000" u="none" strike="noStrike" cap="none" dirty="0"/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m</a:t>
                      </a:r>
                      <a:endParaRPr lang="en-GB"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234737"/>
                  </a:ext>
                </a:extLst>
              </a:tr>
              <a:tr h="61144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Z02            R03</a:t>
                      </a:r>
                      <a:endParaRPr lang="en-GB" sz="1000" u="none" strike="noStrike" cap="none" dirty="0"/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m</a:t>
                      </a:r>
                      <a:endParaRPr lang="en-GB"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987870"/>
                  </a:ext>
                </a:extLst>
              </a:tr>
              <a:tr h="52883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Depth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</a:rPr>
                        <a:t>COMMENTS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</a:rPr>
                        <a:t>LCMS</a:t>
                      </a:r>
                      <a:endParaRPr lang="en-GB" sz="1000" b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</a:rPr>
                        <a:t>COMMENTS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</a:rPr>
                        <a:t>MB320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198252"/>
                  </a:ext>
                </a:extLst>
              </a:tr>
              <a:tr h="61144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Z00            </a:t>
                      </a:r>
                      <a:endParaRPr lang="en-GB" sz="1000" u="none" strike="noStrike" cap="none" dirty="0"/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m</a:t>
                      </a:r>
                      <a:endParaRPr lang="en-GB"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6287010"/>
                  </a:ext>
                </a:extLst>
              </a:tr>
              <a:tr h="61144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Z02            </a:t>
                      </a:r>
                      <a:endParaRPr sz="1000" u="none" strike="noStrike" cap="none" dirty="0"/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617166"/>
                  </a:ext>
                </a:extLst>
              </a:tr>
              <a:tr h="52883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4236415"/>
                  </a:ext>
                </a:extLst>
              </a:tr>
              <a:tr h="52883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3651781"/>
                  </a:ext>
                </a:extLst>
              </a:tr>
              <a:tr h="52883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184899"/>
                  </a:ext>
                </a:extLst>
              </a:tr>
            </a:tbl>
          </a:graphicData>
        </a:graphic>
      </p:graphicFrame>
      <p:sp>
        <p:nvSpPr>
          <p:cNvPr id="278" name="Google Shape;278;p25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5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5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" name="Google Shape;267;p24">
            <a:extLst>
              <a:ext uri="{FF2B5EF4-FFF2-40B4-BE49-F238E27FC236}">
                <a16:creationId xmlns:a16="http://schemas.microsoft.com/office/drawing/2014/main" id="{6A9BFD02-AEB6-4DDD-8D82-E462A3A4ED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8835775"/>
              </p:ext>
            </p:extLst>
          </p:nvPr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5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1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LOG-SAMPLES_W-LAB-142-S</a:t>
                      </a:r>
                      <a:r>
                        <a:rPr lang="en-GB" sz="1100" b="0" dirty="0"/>
                        <a:t>ERVICE-SITE-2</a:t>
                      </a:r>
                      <a:endParaRPr lang="en-GB" sz="11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cs typeface="Calibri"/>
                          <a:sym typeface="Calibri"/>
                        </a:rPr>
                        <a:t>D5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Google Shape;263;p24">
            <a:extLst>
              <a:ext uri="{FF2B5EF4-FFF2-40B4-BE49-F238E27FC236}">
                <a16:creationId xmlns:a16="http://schemas.microsoft.com/office/drawing/2014/main" id="{8B063291-15D4-44CD-8EC2-4DD5DC51626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E3F9CBE-A04B-437B-A973-8DF0BDFBB7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4" name="Google Shape;167;p4">
            <a:extLst>
              <a:ext uri="{FF2B5EF4-FFF2-40B4-BE49-F238E27FC236}">
                <a16:creationId xmlns:a16="http://schemas.microsoft.com/office/drawing/2014/main" id="{FBB2F9A1-7116-48FE-A135-BE7A671EFC24}"/>
              </a:ext>
            </a:extLst>
          </p:cNvPr>
          <p:cNvSpPr txBox="1"/>
          <p:nvPr/>
        </p:nvSpPr>
        <p:spPr>
          <a:xfrm>
            <a:off x="3349869" y="9646278"/>
            <a:ext cx="3415172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LOG-SAMPLES_W-LAB-142-SERVICE-SITE-2_verso_V22032023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2EF76C2-37C3-4F5F-B2F7-D42437AD44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39" y="741397"/>
            <a:ext cx="606669" cy="60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42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1839</TotalTime>
  <Words>648</Words>
  <Application>Microsoft Office PowerPoint</Application>
  <PresentationFormat>Format A4 (210 x 297 mm)</PresentationFormat>
  <Paragraphs>333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 Narrow</vt:lpstr>
      <vt:lpstr>Calibri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Stéphane PESANT</dc:creator>
  <cp:lastModifiedBy>mguillam</cp:lastModifiedBy>
  <cp:revision>150</cp:revision>
  <dcterms:created xsi:type="dcterms:W3CDTF">2021-01-24T11:11:37Z</dcterms:created>
  <dcterms:modified xsi:type="dcterms:W3CDTF">2023-04-12T14:52:29Z</dcterms:modified>
</cp:coreProperties>
</file>