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356" r:id="rId2"/>
    <p:sldId id="357" r:id="rId3"/>
    <p:sldId id="367" r:id="rId4"/>
    <p:sldId id="368" r:id="rId5"/>
    <p:sldId id="359" r:id="rId6"/>
    <p:sldId id="361" r:id="rId7"/>
    <p:sldId id="362" r:id="rId8"/>
    <p:sldId id="366" r:id="rId9"/>
  </p:sldIdLst>
  <p:sldSz cx="9906000" cy="6858000" type="A4"/>
  <p:notesSz cx="7104063" cy="102346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EECE1"/>
    <a:srgbClr val="006666"/>
    <a:srgbClr val="E46C0A"/>
    <a:srgbClr val="7030A0"/>
    <a:srgbClr val="FFFFCC"/>
    <a:srgbClr val="3399FF"/>
    <a:srgbClr val="993366"/>
    <a:srgbClr val="CC6600"/>
    <a:srgbClr val="0070C0"/>
    <a:srgbClr val="00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96" autoAdjust="0"/>
    <p:restoredTop sz="94676" autoAdjust="0"/>
  </p:normalViewPr>
  <p:slideViewPr>
    <p:cSldViewPr>
      <p:cViewPr varScale="1">
        <p:scale>
          <a:sx n="86" d="100"/>
          <a:sy n="86" d="100"/>
        </p:scale>
        <p:origin x="1085" y="48"/>
      </p:cViewPr>
      <p:guideLst>
        <p:guide orient="horz" pos="2160"/>
        <p:guide pos="3120"/>
      </p:guideLst>
    </p:cSldViewPr>
  </p:slideViewPr>
  <p:outlineViewPr>
    <p:cViewPr>
      <p:scale>
        <a:sx n="75" d="100"/>
        <a:sy n="75" d="100"/>
      </p:scale>
      <p:origin x="234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4"/>
            <a:ext cx="3078639" cy="511175"/>
          </a:xfrm>
          <a:prstGeom prst="rect">
            <a:avLst/>
          </a:prstGeom>
        </p:spPr>
        <p:txBody>
          <a:bodyPr vert="horz" lIns="86015" tIns="43008" rIns="86015" bIns="43008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836" y="4"/>
            <a:ext cx="3078639" cy="511175"/>
          </a:xfrm>
          <a:prstGeom prst="rect">
            <a:avLst/>
          </a:prstGeom>
        </p:spPr>
        <p:txBody>
          <a:bodyPr vert="horz" lIns="86015" tIns="43008" rIns="86015" bIns="43008" rtlCol="0"/>
          <a:lstStyle>
            <a:lvl1pPr algn="r">
              <a:defRPr sz="1200"/>
            </a:lvl1pPr>
          </a:lstStyle>
          <a:p>
            <a:fld id="{DE862848-C551-46A0-A68E-C9902BD97582}" type="datetimeFigureOut">
              <a:rPr lang="en-GB" smtClean="0"/>
              <a:t>22/08/2023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82638" y="769938"/>
            <a:ext cx="5538787" cy="3835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6015" tIns="43008" rIns="86015" bIns="43008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090" y="4860927"/>
            <a:ext cx="5683886" cy="4605338"/>
          </a:xfrm>
          <a:prstGeom prst="rect">
            <a:avLst/>
          </a:prstGeom>
        </p:spPr>
        <p:txBody>
          <a:bodyPr vert="horz" lIns="86015" tIns="43008" rIns="86015" bIns="43008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2" y="9721853"/>
            <a:ext cx="3078639" cy="511175"/>
          </a:xfrm>
          <a:prstGeom prst="rect">
            <a:avLst/>
          </a:prstGeom>
        </p:spPr>
        <p:txBody>
          <a:bodyPr vert="horz" lIns="86015" tIns="43008" rIns="86015" bIns="43008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836" y="9721853"/>
            <a:ext cx="3078639" cy="511175"/>
          </a:xfrm>
          <a:prstGeom prst="rect">
            <a:avLst/>
          </a:prstGeom>
        </p:spPr>
        <p:txBody>
          <a:bodyPr vert="horz" lIns="86015" tIns="43008" rIns="86015" bIns="43008" rtlCol="0" anchor="b"/>
          <a:lstStyle>
            <a:lvl1pPr algn="r">
              <a:defRPr sz="1200"/>
            </a:lvl1pPr>
          </a:lstStyle>
          <a:p>
            <a:fld id="{E266A126-6DDD-4871-BF27-245BC2E62377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51096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2130427"/>
            <a:ext cx="84201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D250D-ED5D-4AC2-9F4D-79A6AEA640DC}" type="datetime1">
              <a:rPr lang="en-GB" smtClean="0"/>
              <a:t>22/08/2023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08671-8DBF-4C83-A6A3-096D68240E14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47762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820DA-7FD2-4463-804D-01120200CD3C}" type="datetime1">
              <a:rPr lang="en-GB" smtClean="0"/>
              <a:t>22/08/2023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08671-8DBF-4C83-A6A3-096D68240E14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60785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780337" y="274640"/>
            <a:ext cx="2414588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6576" y="274640"/>
            <a:ext cx="7078663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12EAB-10BF-4769-8575-8B04A6FEACF0}" type="datetime1">
              <a:rPr lang="en-GB" smtClean="0"/>
              <a:t>22/08/2023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08671-8DBF-4C83-A6A3-096D68240E14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08588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D1F8F8-A2D8-49BA-AC04-AD187DCE31C4}" type="datetime1">
              <a:rPr lang="en-GB" smtClean="0"/>
              <a:t>22/08/2023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08671-8DBF-4C83-A6A3-096D68240E14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94594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506" y="2906714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4B4EA-82CA-4219-B189-676121A4E4E5}" type="datetime1">
              <a:rPr lang="en-GB" smtClean="0"/>
              <a:t>22/08/2023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08671-8DBF-4C83-A6A3-096D68240E14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56896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6576" y="1600201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48301" y="1600201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11B3B-DD6D-43BF-A06A-D377D5C4AC05}" type="datetime1">
              <a:rPr lang="en-GB" smtClean="0"/>
              <a:t>22/08/2023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08671-8DBF-4C83-A6A3-096D68240E14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18257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1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1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1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1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43010-DA0A-4B0E-AB64-E13D2ABDB2F7}" type="datetime1">
              <a:rPr lang="en-GB" smtClean="0"/>
              <a:t>22/08/2023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08671-8DBF-4C83-A6A3-096D68240E14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38224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786A8-A07F-4EBB-8CAA-25BCA88687E9}" type="datetime1">
              <a:rPr lang="en-GB" smtClean="0"/>
              <a:t>22/08/2023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08671-8DBF-4C83-A6A3-096D68240E14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43724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39831-4496-4B33-83A9-6F6AC9ED9E2B}" type="datetime1">
              <a:rPr lang="en-GB" smtClean="0"/>
              <a:t>22/08/2023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08671-8DBF-4C83-A6A3-096D68240E14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28521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1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2972" y="273052"/>
            <a:ext cx="5537728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1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CA38A-3DE7-4470-9FA7-864CF283B1C1}" type="datetime1">
              <a:rPr lang="en-GB" smtClean="0"/>
              <a:t>22/08/2023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08671-8DBF-4C83-A6A3-096D68240E14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13645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308EE5-54F6-43E4-B12B-DA05DEA4E6B9}" type="datetime1">
              <a:rPr lang="en-GB" smtClean="0"/>
              <a:t>22/08/2023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08671-8DBF-4C83-A6A3-096D68240E14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33676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95300" y="6356352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FE63C4-C2E8-473E-9A7A-0661F5DD4513}" type="datetime1">
              <a:rPr lang="en-GB" smtClean="0"/>
              <a:t>22/08/2023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84550" y="6356352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99300" y="6356352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D08671-8DBF-4C83-A6A3-096D68240E14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56726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4">
            <a:extLst>
              <a:ext uri="{FF2B5EF4-FFF2-40B4-BE49-F238E27FC236}">
                <a16:creationId xmlns:a16="http://schemas.microsoft.com/office/drawing/2014/main" id="{6A8EBA52-FD80-44C5-8BF0-D50CDE28D17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5367819"/>
              </p:ext>
            </p:extLst>
          </p:nvPr>
        </p:nvGraphicFramePr>
        <p:xfrm>
          <a:off x="-10827" y="267219"/>
          <a:ext cx="9900000" cy="30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4000">
                  <a:extLst>
                    <a:ext uri="{9D8B030D-6E8A-4147-A177-3AD203B41FA5}">
                      <a16:colId xmlns:a16="http://schemas.microsoft.com/office/drawing/2014/main" val="2189061465"/>
                    </a:ext>
                  </a:extLst>
                </a:gridCol>
                <a:gridCol w="2160000">
                  <a:extLst>
                    <a:ext uri="{9D8B030D-6E8A-4147-A177-3AD203B41FA5}">
                      <a16:colId xmlns:a16="http://schemas.microsoft.com/office/drawing/2014/main" val="348892192"/>
                    </a:ext>
                  </a:extLst>
                </a:gridCol>
                <a:gridCol w="5360147">
                  <a:extLst>
                    <a:ext uri="{9D8B030D-6E8A-4147-A177-3AD203B41FA5}">
                      <a16:colId xmlns:a16="http://schemas.microsoft.com/office/drawing/2014/main" val="876301111"/>
                    </a:ext>
                  </a:extLst>
                </a:gridCol>
                <a:gridCol w="1335853">
                  <a:extLst>
                    <a:ext uri="{9D8B030D-6E8A-4147-A177-3AD203B41FA5}">
                      <a16:colId xmlns:a16="http://schemas.microsoft.com/office/drawing/2014/main" val="1361443852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1569671306"/>
                    </a:ext>
                  </a:extLst>
                </a:gridCol>
              </a:tblGrid>
              <a:tr h="293352">
                <a:tc>
                  <a:txBody>
                    <a:bodyPr/>
                    <a:lstStyle/>
                    <a:p>
                      <a:endParaRPr lang="en-GB" sz="1400" dirty="0">
                        <a:latin typeface="Calibri (Body)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>
                        <a:latin typeface="Calibri (Body)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0" dirty="0">
                          <a:solidFill>
                            <a:schemeClr val="bg1"/>
                          </a:solidFill>
                          <a:latin typeface="+mn-lt"/>
                        </a:rPr>
                        <a:t>LOG-SAMPLES_UDW-AEROSOLS </a:t>
                      </a:r>
                      <a:endParaRPr lang="en-GB" sz="1400" b="0" i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b="0" dirty="0"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b="0" dirty="0">
                          <a:latin typeface="+mn-lt"/>
                        </a:rPr>
                        <a:t>B4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4018498"/>
                  </a:ext>
                </a:extLst>
              </a:tr>
            </a:tbl>
          </a:graphicData>
        </a:graphic>
      </p:graphicFrame>
      <p:graphicFrame>
        <p:nvGraphicFramePr>
          <p:cNvPr id="41" name="Table 13">
            <a:extLst>
              <a:ext uri="{FF2B5EF4-FFF2-40B4-BE49-F238E27FC236}">
                <a16:creationId xmlns:a16="http://schemas.microsoft.com/office/drawing/2014/main" id="{CCEF7B07-2320-486E-B122-1CC116B30AA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5912557"/>
              </p:ext>
            </p:extLst>
          </p:nvPr>
        </p:nvGraphicFramePr>
        <p:xfrm>
          <a:off x="92068" y="685230"/>
          <a:ext cx="9720863" cy="590919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63097">
                  <a:extLst>
                    <a:ext uri="{9D8B030D-6E8A-4147-A177-3AD203B41FA5}">
                      <a16:colId xmlns:a16="http://schemas.microsoft.com/office/drawing/2014/main" val="1138299414"/>
                    </a:ext>
                  </a:extLst>
                </a:gridCol>
                <a:gridCol w="175154">
                  <a:extLst>
                    <a:ext uri="{9D8B030D-6E8A-4147-A177-3AD203B41FA5}">
                      <a16:colId xmlns:a16="http://schemas.microsoft.com/office/drawing/2014/main" val="4239937042"/>
                    </a:ext>
                  </a:extLst>
                </a:gridCol>
                <a:gridCol w="787943">
                  <a:extLst>
                    <a:ext uri="{9D8B030D-6E8A-4147-A177-3AD203B41FA5}">
                      <a16:colId xmlns:a16="http://schemas.microsoft.com/office/drawing/2014/main" val="1189443647"/>
                    </a:ext>
                  </a:extLst>
                </a:gridCol>
                <a:gridCol w="594122">
                  <a:extLst>
                    <a:ext uri="{9D8B030D-6E8A-4147-A177-3AD203B41FA5}">
                      <a16:colId xmlns:a16="http://schemas.microsoft.com/office/drawing/2014/main" val="3551183557"/>
                    </a:ext>
                  </a:extLst>
                </a:gridCol>
                <a:gridCol w="368974">
                  <a:extLst>
                    <a:ext uri="{9D8B030D-6E8A-4147-A177-3AD203B41FA5}">
                      <a16:colId xmlns:a16="http://schemas.microsoft.com/office/drawing/2014/main" val="732753125"/>
                    </a:ext>
                  </a:extLst>
                </a:gridCol>
                <a:gridCol w="334955">
                  <a:extLst>
                    <a:ext uri="{9D8B030D-6E8A-4147-A177-3AD203B41FA5}">
                      <a16:colId xmlns:a16="http://schemas.microsoft.com/office/drawing/2014/main" val="2398041461"/>
                    </a:ext>
                  </a:extLst>
                </a:gridCol>
                <a:gridCol w="467828">
                  <a:extLst>
                    <a:ext uri="{9D8B030D-6E8A-4147-A177-3AD203B41FA5}">
                      <a16:colId xmlns:a16="http://schemas.microsoft.com/office/drawing/2014/main" val="863067746"/>
                    </a:ext>
                  </a:extLst>
                </a:gridCol>
                <a:gridCol w="160315">
                  <a:extLst>
                    <a:ext uri="{9D8B030D-6E8A-4147-A177-3AD203B41FA5}">
                      <a16:colId xmlns:a16="http://schemas.microsoft.com/office/drawing/2014/main" val="3967949681"/>
                    </a:ext>
                  </a:extLst>
                </a:gridCol>
                <a:gridCol w="357966">
                  <a:extLst>
                    <a:ext uri="{9D8B030D-6E8A-4147-A177-3AD203B41FA5}">
                      <a16:colId xmlns:a16="http://schemas.microsoft.com/office/drawing/2014/main" val="1430197411"/>
                    </a:ext>
                  </a:extLst>
                </a:gridCol>
                <a:gridCol w="605129">
                  <a:extLst>
                    <a:ext uri="{9D8B030D-6E8A-4147-A177-3AD203B41FA5}">
                      <a16:colId xmlns:a16="http://schemas.microsoft.com/office/drawing/2014/main" val="1723951015"/>
                    </a:ext>
                  </a:extLst>
                </a:gridCol>
                <a:gridCol w="468845">
                  <a:extLst>
                    <a:ext uri="{9D8B030D-6E8A-4147-A177-3AD203B41FA5}">
                      <a16:colId xmlns:a16="http://schemas.microsoft.com/office/drawing/2014/main" val="102927534"/>
                    </a:ext>
                  </a:extLst>
                </a:gridCol>
                <a:gridCol w="261963">
                  <a:extLst>
                    <a:ext uri="{9D8B030D-6E8A-4147-A177-3AD203B41FA5}">
                      <a16:colId xmlns:a16="http://schemas.microsoft.com/office/drawing/2014/main" val="3499709577"/>
                    </a:ext>
                  </a:extLst>
                </a:gridCol>
                <a:gridCol w="232288">
                  <a:extLst>
                    <a:ext uri="{9D8B030D-6E8A-4147-A177-3AD203B41FA5}">
                      <a16:colId xmlns:a16="http://schemas.microsoft.com/office/drawing/2014/main" val="2171064487"/>
                    </a:ext>
                  </a:extLst>
                </a:gridCol>
                <a:gridCol w="116840">
                  <a:extLst>
                    <a:ext uri="{9D8B030D-6E8A-4147-A177-3AD203B41FA5}">
                      <a16:colId xmlns:a16="http://schemas.microsoft.com/office/drawing/2014/main" val="1172119774"/>
                    </a:ext>
                  </a:extLst>
                </a:gridCol>
                <a:gridCol w="261963">
                  <a:extLst>
                    <a:ext uri="{9D8B030D-6E8A-4147-A177-3AD203B41FA5}">
                      <a16:colId xmlns:a16="http://schemas.microsoft.com/office/drawing/2014/main" val="1318552648"/>
                    </a:ext>
                  </a:extLst>
                </a:gridCol>
                <a:gridCol w="671458">
                  <a:extLst>
                    <a:ext uri="{9D8B030D-6E8A-4147-A177-3AD203B41FA5}">
                      <a16:colId xmlns:a16="http://schemas.microsoft.com/office/drawing/2014/main" val="3067397416"/>
                    </a:ext>
                  </a:extLst>
                </a:gridCol>
                <a:gridCol w="848988">
                  <a:extLst>
                    <a:ext uri="{9D8B030D-6E8A-4147-A177-3AD203B41FA5}">
                      <a16:colId xmlns:a16="http://schemas.microsoft.com/office/drawing/2014/main" val="3427836697"/>
                    </a:ext>
                  </a:extLst>
                </a:gridCol>
                <a:gridCol w="116840">
                  <a:extLst>
                    <a:ext uri="{9D8B030D-6E8A-4147-A177-3AD203B41FA5}">
                      <a16:colId xmlns:a16="http://schemas.microsoft.com/office/drawing/2014/main" val="2018192047"/>
                    </a:ext>
                  </a:extLst>
                </a:gridCol>
                <a:gridCol w="963097">
                  <a:extLst>
                    <a:ext uri="{9D8B030D-6E8A-4147-A177-3AD203B41FA5}">
                      <a16:colId xmlns:a16="http://schemas.microsoft.com/office/drawing/2014/main" val="2970078227"/>
                    </a:ext>
                  </a:extLst>
                </a:gridCol>
                <a:gridCol w="612223">
                  <a:extLst>
                    <a:ext uri="{9D8B030D-6E8A-4147-A177-3AD203B41FA5}">
                      <a16:colId xmlns:a16="http://schemas.microsoft.com/office/drawing/2014/main" val="734179771"/>
                    </a:ext>
                  </a:extLst>
                </a:gridCol>
                <a:gridCol w="350875">
                  <a:extLst>
                    <a:ext uri="{9D8B030D-6E8A-4147-A177-3AD203B41FA5}">
                      <a16:colId xmlns:a16="http://schemas.microsoft.com/office/drawing/2014/main" val="3669701510"/>
                    </a:ext>
                  </a:extLst>
                </a:gridCol>
              </a:tblGrid>
              <a:tr h="280272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rgbClr val="C00000"/>
                          </a:solidFill>
                        </a:rPr>
                        <a:t>&lt;!&gt; first date on sheet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YYYY</a:t>
                      </a: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MM</a:t>
                      </a: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DD</a:t>
                      </a: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#</a:t>
                      </a: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#</a:t>
                      </a: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#</a:t>
                      </a: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OPERATOR(S) INITIALS</a:t>
                      </a: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6343022"/>
                  </a:ext>
                </a:extLst>
              </a:tr>
              <a:tr h="280272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LOG-SAMPLES_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30196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_STATION-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0        0        0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3366">
                        <a:alpha val="30196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3366">
                        <a:alpha val="30196"/>
                      </a:srgb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_UDW-AEROSOLS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64672710"/>
                  </a:ext>
                </a:extLst>
              </a:tr>
              <a:tr h="0">
                <a:tc gridSpan="2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905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sz="10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sz="10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>
                      <a:noFill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822773022"/>
                  </a:ext>
                </a:extLst>
              </a:tr>
              <a:tr h="0">
                <a:tc gridSpan="2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>
                      <a:noFill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905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>
                      <a:noFill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>
                      <a:noFill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518813352"/>
                  </a:ext>
                </a:extLst>
              </a:tr>
              <a:tr h="56054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dirty="0">
                          <a:solidFill>
                            <a:schemeClr val="tx1"/>
                          </a:solidFill>
                          <a:latin typeface="+mn-lt"/>
                        </a:rPr>
                        <a:t>LPM START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dirty="0">
                          <a:solidFill>
                            <a:schemeClr val="tx1"/>
                          </a:solidFill>
                          <a:latin typeface="+mn-lt"/>
                        </a:rPr>
                        <a:t>35:60:35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GB" sz="1000" b="1" dirty="0">
                          <a:solidFill>
                            <a:schemeClr val="tx1"/>
                          </a:solidFill>
                          <a:latin typeface="+mn-lt"/>
                        </a:rPr>
                        <a:t>UTC DATE/TIME START</a:t>
                      </a:r>
                    </a:p>
                    <a:p>
                      <a:pPr algn="ctr"/>
                      <a:r>
                        <a:rPr lang="en-GB" sz="1000" b="1" dirty="0">
                          <a:solidFill>
                            <a:schemeClr val="tx1"/>
                          </a:solidFill>
                          <a:latin typeface="+mn-lt"/>
                        </a:rPr>
                        <a:t>(YYYY.MM.DD   HH:MM)</a:t>
                      </a:r>
                    </a:p>
                    <a:p>
                      <a:pPr algn="ctr"/>
                      <a:r>
                        <a:rPr lang="en-GB" sz="1000" b="1" u="sng" dirty="0">
                          <a:solidFill>
                            <a:schemeClr val="tx1"/>
                          </a:solidFill>
                          <a:latin typeface="+mn-lt"/>
                        </a:rPr>
                        <a:t>when you put NEW FILTERS IN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GB" sz="1000" b="1" dirty="0">
                          <a:solidFill>
                            <a:schemeClr val="tx1"/>
                          </a:solidFill>
                          <a:latin typeface="+mn-lt"/>
                        </a:rPr>
                        <a:t>AI</a:t>
                      </a:r>
                    </a:p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GB" sz="1000" b="1" dirty="0">
                          <a:solidFill>
                            <a:schemeClr val="tx1"/>
                          </a:solidFill>
                          <a:latin typeface="+mn-lt"/>
                        </a:rPr>
                        <a:t>petri-slide</a:t>
                      </a:r>
                    </a:p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GB" sz="1000" b="1" dirty="0">
                          <a:solidFill>
                            <a:schemeClr val="tx1"/>
                          </a:solidFill>
                          <a:latin typeface="+mn-lt"/>
                        </a:rPr>
                        <a:t>RT &gt;10°C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accent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GB" sz="1000" b="1" dirty="0">
                          <a:solidFill>
                            <a:schemeClr val="tx1"/>
                          </a:solidFill>
                          <a:latin typeface="+mn-lt"/>
                        </a:rPr>
                        <a:t>AS</a:t>
                      </a:r>
                    </a:p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GB" sz="1000" b="1" dirty="0">
                          <a:solidFill>
                            <a:schemeClr val="tx1"/>
                          </a:solidFill>
                          <a:latin typeface="+mn-lt"/>
                        </a:rPr>
                        <a:t>Cryo-2mL</a:t>
                      </a:r>
                    </a:p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GB" sz="1000" b="1" dirty="0">
                          <a:solidFill>
                            <a:schemeClr val="tx1"/>
                          </a:solidFill>
                          <a:latin typeface="+mn-lt"/>
                        </a:rPr>
                        <a:t>LN2 #2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/>
                      <a:endParaRPr lang="en-GB" sz="1000" dirty="0"/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GB" sz="1000" b="1" dirty="0">
                          <a:solidFill>
                            <a:schemeClr val="tx1"/>
                          </a:solidFill>
                          <a:latin typeface="+mn-lt"/>
                        </a:rPr>
                        <a:t>AF</a:t>
                      </a:r>
                    </a:p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GB" sz="1000" b="1" dirty="0" err="1">
                          <a:solidFill>
                            <a:schemeClr val="tx1"/>
                          </a:solidFill>
                          <a:latin typeface="+mn-lt"/>
                        </a:rPr>
                        <a:t>Whirlpack</a:t>
                      </a:r>
                      <a:endParaRPr lang="en-GB" sz="10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GB" sz="1000" b="1" dirty="0">
                          <a:solidFill>
                            <a:schemeClr val="tx1"/>
                          </a:solidFill>
                          <a:latin typeface="+mn-lt"/>
                        </a:rPr>
                        <a:t>FRZ -20°C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/>
                      <a:endParaRPr lang="en-GB" sz="1000" dirty="0"/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GB" sz="1000" b="1" dirty="0">
                          <a:solidFill>
                            <a:schemeClr val="tx1"/>
                          </a:solidFill>
                          <a:latin typeface="+mn-lt"/>
                        </a:rPr>
                        <a:t>Activity</a:t>
                      </a:r>
                    </a:p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GB" sz="1000" b="0" dirty="0">
                          <a:solidFill>
                            <a:schemeClr val="tx1"/>
                          </a:solidFill>
                          <a:latin typeface="+mn-lt"/>
                        </a:rPr>
                        <a:t>Tick as many as needed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dirty="0">
                          <a:solidFill>
                            <a:schemeClr val="tx1"/>
                          </a:solidFill>
                          <a:latin typeface="+mn-lt"/>
                        </a:rPr>
                        <a:t>LPM END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dirty="0">
                          <a:solidFill>
                            <a:schemeClr val="tx1"/>
                          </a:solidFill>
                          <a:latin typeface="+mn-lt"/>
                        </a:rPr>
                        <a:t>35:60:35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GB" sz="1000" b="1" dirty="0">
                          <a:solidFill>
                            <a:schemeClr val="tx1"/>
                          </a:solidFill>
                          <a:latin typeface="+mn-lt"/>
                        </a:rPr>
                        <a:t>UTC DATE/TIME END</a:t>
                      </a:r>
                    </a:p>
                    <a:p>
                      <a:pPr algn="ctr"/>
                      <a:r>
                        <a:rPr lang="en-GB" sz="1000" b="1" dirty="0">
                          <a:solidFill>
                            <a:schemeClr val="tx1"/>
                          </a:solidFill>
                          <a:latin typeface="+mn-lt"/>
                        </a:rPr>
                        <a:t>(YYYY.MM.DD   HH:MM)</a:t>
                      </a:r>
                    </a:p>
                    <a:p>
                      <a:pPr algn="ctr"/>
                      <a:r>
                        <a:rPr lang="en-GB" sz="1000" b="1" u="sng" dirty="0">
                          <a:solidFill>
                            <a:schemeClr val="tx1"/>
                          </a:solidFill>
                          <a:latin typeface="+mn-lt"/>
                        </a:rPr>
                        <a:t>when you take FILTERS OUT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843478936"/>
                  </a:ext>
                </a:extLst>
              </a:tr>
              <a:tr h="56054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dirty="0">
                          <a:solidFill>
                            <a:schemeClr val="tx1"/>
                          </a:solidFill>
                          <a:latin typeface="+mn-lt"/>
                        </a:rPr>
                        <a:t>1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35:60:35</a:t>
                      </a: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morning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evening</a:t>
                      </a: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AI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mm-dd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hh:mm</a:t>
                      </a: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mm-dd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hh:mm</a:t>
                      </a: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AF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mm-dd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hh:mm</a:t>
                      </a: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sailing</a:t>
                      </a:r>
                    </a:p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on station</a:t>
                      </a:r>
                    </a:p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in port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35:60:35</a:t>
                      </a:r>
                    </a:p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morning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evening</a:t>
                      </a: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68975401"/>
                  </a:ext>
                </a:extLst>
              </a:tr>
              <a:tr h="56054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[  ] 35:60:35</a:t>
                      </a: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morning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evening</a:t>
                      </a: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AI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mm-dd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hh:mm</a:t>
                      </a: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mm-dd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hh:mm</a:t>
                      </a: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AF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mm-dd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hh:mm</a:t>
                      </a: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sailing</a:t>
                      </a:r>
                    </a:p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on station</a:t>
                      </a:r>
                    </a:p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in port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35:60:35</a:t>
                      </a:r>
                    </a:p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morning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evening</a:t>
                      </a: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51987828"/>
                  </a:ext>
                </a:extLst>
              </a:tr>
              <a:tr h="56054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[  ] 35:60:35</a:t>
                      </a: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morning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evening</a:t>
                      </a: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AI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mm-dd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hh:mm</a:t>
                      </a: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mm-dd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hh:mm</a:t>
                      </a: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AF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mm-dd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hh:mm</a:t>
                      </a: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sailing</a:t>
                      </a:r>
                    </a:p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on station</a:t>
                      </a:r>
                    </a:p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in port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35:60:35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morning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evening</a:t>
                      </a: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78569984"/>
                  </a:ext>
                </a:extLst>
              </a:tr>
              <a:tr h="56054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[  ] 35:60:35</a:t>
                      </a: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morning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evening</a:t>
                      </a: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AI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mm-dd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hh:mm</a:t>
                      </a: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mm-dd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hh:mm</a:t>
                      </a: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AF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mm-dd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hh:mm</a:t>
                      </a: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sailing</a:t>
                      </a:r>
                    </a:p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on station</a:t>
                      </a:r>
                    </a:p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in port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35:60:35</a:t>
                      </a:r>
                    </a:p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morning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evening</a:t>
                      </a: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2471579"/>
                  </a:ext>
                </a:extLst>
              </a:tr>
              <a:tr h="56054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CONTROL</a:t>
                      </a: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END time on line above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AI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mm-dd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hh:mm</a:t>
                      </a: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mm-dd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hh:mm</a:t>
                      </a: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AF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mm-dd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hh:mm</a:t>
                      </a: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dirty="0">
                          <a:solidFill>
                            <a:schemeClr val="tx1"/>
                          </a:solidFill>
                          <a:latin typeface="+mn-lt"/>
                        </a:rPr>
                        <a:t>Do this after putting filters for the next sampling</a:t>
                      </a: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, i.e. you put in a first set of filters and store them immediately for the control, and you put in a second set of filters for the next sampling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No time stamp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02700167"/>
                  </a:ext>
                </a:extLst>
              </a:tr>
              <a:tr h="56054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[  ] 35:60:35</a:t>
                      </a: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morning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evening</a:t>
                      </a: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AI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mm-dd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hh:mm</a:t>
                      </a: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mm-dd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hh:mm</a:t>
                      </a: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AF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mm-dd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hh:mm</a:t>
                      </a: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sailing</a:t>
                      </a:r>
                    </a:p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on station</a:t>
                      </a:r>
                    </a:p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in port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35:60:35</a:t>
                      </a:r>
                    </a:p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morning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evening</a:t>
                      </a: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65054418"/>
                  </a:ext>
                </a:extLst>
              </a:tr>
              <a:tr h="56054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6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[  ] 35:60:35</a:t>
                      </a: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morning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evening</a:t>
                      </a: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AI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mm-dd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hh:mm</a:t>
                      </a: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mm-dd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hh:mm</a:t>
                      </a: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AF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mm-dd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hh:mm</a:t>
                      </a: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sailing</a:t>
                      </a:r>
                    </a:p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on station</a:t>
                      </a:r>
                    </a:p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in port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35:60:35</a:t>
                      </a:r>
                    </a:p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morning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evening</a:t>
                      </a: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2035668"/>
                  </a:ext>
                </a:extLst>
              </a:tr>
              <a:tr h="315306">
                <a:tc gridSpan="21"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i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b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2422300"/>
                  </a:ext>
                </a:extLst>
              </a:tr>
              <a:tr h="315306">
                <a:tc gridSpan="21"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i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b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>
                      <a:noFill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14792092"/>
                  </a:ext>
                </a:extLst>
              </a:tr>
            </a:tbl>
          </a:graphicData>
        </a:graphic>
      </p:graphicFrame>
      <p:sp>
        <p:nvSpPr>
          <p:cNvPr id="18" name="Rectangle 17">
            <a:extLst>
              <a:ext uri="{FF2B5EF4-FFF2-40B4-BE49-F238E27FC236}">
                <a16:creationId xmlns:a16="http://schemas.microsoft.com/office/drawing/2014/main" id="{097929B8-0B64-4ACD-B878-CE9561F9A021}"/>
              </a:ext>
            </a:extLst>
          </p:cNvPr>
          <p:cNvSpPr/>
          <p:nvPr/>
        </p:nvSpPr>
        <p:spPr>
          <a:xfrm>
            <a:off x="322862" y="156020"/>
            <a:ext cx="2181866" cy="398176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75282848-FDC6-4F48-8DD9-DABD759778A0}"/>
              </a:ext>
            </a:extLst>
          </p:cNvPr>
          <p:cNvSpPr/>
          <p:nvPr/>
        </p:nvSpPr>
        <p:spPr>
          <a:xfrm>
            <a:off x="-500" y="554000"/>
            <a:ext cx="9906000" cy="948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30" name="Picture 29">
            <a:extLst>
              <a:ext uri="{FF2B5EF4-FFF2-40B4-BE49-F238E27FC236}">
                <a16:creationId xmlns:a16="http://schemas.microsoft.com/office/drawing/2014/main" id="{3EEE054A-9BCB-4D3F-A79B-AEBD2E6EA88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0322" y="174417"/>
            <a:ext cx="1967326" cy="468352"/>
          </a:xfrm>
          <a:prstGeom prst="rect">
            <a:avLst/>
          </a:prstGeom>
        </p:spPr>
      </p:pic>
      <p:sp>
        <p:nvSpPr>
          <p:cNvPr id="16" name="Oval 15">
            <a:extLst>
              <a:ext uri="{FF2B5EF4-FFF2-40B4-BE49-F238E27FC236}">
                <a16:creationId xmlns:a16="http://schemas.microsoft.com/office/drawing/2014/main" id="{16DC6BFA-91A6-4784-9C33-66FFB6153342}"/>
              </a:ext>
            </a:extLst>
          </p:cNvPr>
          <p:cNvSpPr/>
          <p:nvPr/>
        </p:nvSpPr>
        <p:spPr>
          <a:xfrm>
            <a:off x="4016896" y="1556792"/>
            <a:ext cx="180000" cy="180000"/>
          </a:xfrm>
          <a:prstGeom prst="ellipse">
            <a:avLst/>
          </a:prstGeom>
          <a:solidFill>
            <a:srgbClr val="0070C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A36A85E7-62EE-4E66-BF51-23D348D8F71D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827"/>
          <a:stretch/>
        </p:blipFill>
        <p:spPr>
          <a:xfrm>
            <a:off x="8049344" y="30022"/>
            <a:ext cx="873184" cy="636994"/>
          </a:xfrm>
          <a:prstGeom prst="rect">
            <a:avLst/>
          </a:prstGeom>
        </p:spPr>
      </p:pic>
      <p:sp>
        <p:nvSpPr>
          <p:cNvPr id="10" name="Google Shape;167;p4">
            <a:extLst>
              <a:ext uri="{FF2B5EF4-FFF2-40B4-BE49-F238E27FC236}">
                <a16:creationId xmlns:a16="http://schemas.microsoft.com/office/drawing/2014/main" id="{DA33DA45-C764-4DFC-8834-0580F5A07AC4}"/>
              </a:ext>
            </a:extLst>
          </p:cNvPr>
          <p:cNvSpPr txBox="1"/>
          <p:nvPr/>
        </p:nvSpPr>
        <p:spPr>
          <a:xfrm>
            <a:off x="7122263" y="6612640"/>
            <a:ext cx="2766910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 dirty="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LOG-SAMPLES_UDW-AEROSOLS_recto_V22032023 </a:t>
            </a:r>
            <a:endParaRPr sz="1000" i="1" dirty="0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AAD237BB-DA07-4ADE-81F5-38F163E2A4F3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294" y="721507"/>
            <a:ext cx="504056" cy="5040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39071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1" name="Table 13">
            <a:extLst>
              <a:ext uri="{FF2B5EF4-FFF2-40B4-BE49-F238E27FC236}">
                <a16:creationId xmlns:a16="http://schemas.microsoft.com/office/drawing/2014/main" id="{CCEF7B07-2320-486E-B122-1CC116B30AA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502033"/>
              </p:ext>
            </p:extLst>
          </p:nvPr>
        </p:nvGraphicFramePr>
        <p:xfrm>
          <a:off x="92068" y="685230"/>
          <a:ext cx="9720863" cy="590942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63097">
                  <a:extLst>
                    <a:ext uri="{9D8B030D-6E8A-4147-A177-3AD203B41FA5}">
                      <a16:colId xmlns:a16="http://schemas.microsoft.com/office/drawing/2014/main" val="1138299414"/>
                    </a:ext>
                  </a:extLst>
                </a:gridCol>
                <a:gridCol w="175154">
                  <a:extLst>
                    <a:ext uri="{9D8B030D-6E8A-4147-A177-3AD203B41FA5}">
                      <a16:colId xmlns:a16="http://schemas.microsoft.com/office/drawing/2014/main" val="4239937042"/>
                    </a:ext>
                  </a:extLst>
                </a:gridCol>
                <a:gridCol w="787943">
                  <a:extLst>
                    <a:ext uri="{9D8B030D-6E8A-4147-A177-3AD203B41FA5}">
                      <a16:colId xmlns:a16="http://schemas.microsoft.com/office/drawing/2014/main" val="1189443647"/>
                    </a:ext>
                  </a:extLst>
                </a:gridCol>
                <a:gridCol w="594122">
                  <a:extLst>
                    <a:ext uri="{9D8B030D-6E8A-4147-A177-3AD203B41FA5}">
                      <a16:colId xmlns:a16="http://schemas.microsoft.com/office/drawing/2014/main" val="3551183557"/>
                    </a:ext>
                  </a:extLst>
                </a:gridCol>
                <a:gridCol w="368974">
                  <a:extLst>
                    <a:ext uri="{9D8B030D-6E8A-4147-A177-3AD203B41FA5}">
                      <a16:colId xmlns:a16="http://schemas.microsoft.com/office/drawing/2014/main" val="732753125"/>
                    </a:ext>
                  </a:extLst>
                </a:gridCol>
                <a:gridCol w="334955">
                  <a:extLst>
                    <a:ext uri="{9D8B030D-6E8A-4147-A177-3AD203B41FA5}">
                      <a16:colId xmlns:a16="http://schemas.microsoft.com/office/drawing/2014/main" val="2398041461"/>
                    </a:ext>
                  </a:extLst>
                </a:gridCol>
                <a:gridCol w="467828">
                  <a:extLst>
                    <a:ext uri="{9D8B030D-6E8A-4147-A177-3AD203B41FA5}">
                      <a16:colId xmlns:a16="http://schemas.microsoft.com/office/drawing/2014/main" val="863067746"/>
                    </a:ext>
                  </a:extLst>
                </a:gridCol>
                <a:gridCol w="160315">
                  <a:extLst>
                    <a:ext uri="{9D8B030D-6E8A-4147-A177-3AD203B41FA5}">
                      <a16:colId xmlns:a16="http://schemas.microsoft.com/office/drawing/2014/main" val="3967949681"/>
                    </a:ext>
                  </a:extLst>
                </a:gridCol>
                <a:gridCol w="357966">
                  <a:extLst>
                    <a:ext uri="{9D8B030D-6E8A-4147-A177-3AD203B41FA5}">
                      <a16:colId xmlns:a16="http://schemas.microsoft.com/office/drawing/2014/main" val="1430197411"/>
                    </a:ext>
                  </a:extLst>
                </a:gridCol>
                <a:gridCol w="605129">
                  <a:extLst>
                    <a:ext uri="{9D8B030D-6E8A-4147-A177-3AD203B41FA5}">
                      <a16:colId xmlns:a16="http://schemas.microsoft.com/office/drawing/2014/main" val="1723951015"/>
                    </a:ext>
                  </a:extLst>
                </a:gridCol>
                <a:gridCol w="468845">
                  <a:extLst>
                    <a:ext uri="{9D8B030D-6E8A-4147-A177-3AD203B41FA5}">
                      <a16:colId xmlns:a16="http://schemas.microsoft.com/office/drawing/2014/main" val="102927534"/>
                    </a:ext>
                  </a:extLst>
                </a:gridCol>
                <a:gridCol w="261963">
                  <a:extLst>
                    <a:ext uri="{9D8B030D-6E8A-4147-A177-3AD203B41FA5}">
                      <a16:colId xmlns:a16="http://schemas.microsoft.com/office/drawing/2014/main" val="3499709577"/>
                    </a:ext>
                  </a:extLst>
                </a:gridCol>
                <a:gridCol w="232288">
                  <a:extLst>
                    <a:ext uri="{9D8B030D-6E8A-4147-A177-3AD203B41FA5}">
                      <a16:colId xmlns:a16="http://schemas.microsoft.com/office/drawing/2014/main" val="2171064487"/>
                    </a:ext>
                  </a:extLst>
                </a:gridCol>
                <a:gridCol w="116840">
                  <a:extLst>
                    <a:ext uri="{9D8B030D-6E8A-4147-A177-3AD203B41FA5}">
                      <a16:colId xmlns:a16="http://schemas.microsoft.com/office/drawing/2014/main" val="1172119774"/>
                    </a:ext>
                  </a:extLst>
                </a:gridCol>
                <a:gridCol w="261963">
                  <a:extLst>
                    <a:ext uri="{9D8B030D-6E8A-4147-A177-3AD203B41FA5}">
                      <a16:colId xmlns:a16="http://schemas.microsoft.com/office/drawing/2014/main" val="1318552648"/>
                    </a:ext>
                  </a:extLst>
                </a:gridCol>
                <a:gridCol w="671458">
                  <a:extLst>
                    <a:ext uri="{9D8B030D-6E8A-4147-A177-3AD203B41FA5}">
                      <a16:colId xmlns:a16="http://schemas.microsoft.com/office/drawing/2014/main" val="3067397416"/>
                    </a:ext>
                  </a:extLst>
                </a:gridCol>
                <a:gridCol w="848988">
                  <a:extLst>
                    <a:ext uri="{9D8B030D-6E8A-4147-A177-3AD203B41FA5}">
                      <a16:colId xmlns:a16="http://schemas.microsoft.com/office/drawing/2014/main" val="3427836697"/>
                    </a:ext>
                  </a:extLst>
                </a:gridCol>
                <a:gridCol w="116840">
                  <a:extLst>
                    <a:ext uri="{9D8B030D-6E8A-4147-A177-3AD203B41FA5}">
                      <a16:colId xmlns:a16="http://schemas.microsoft.com/office/drawing/2014/main" val="2018192047"/>
                    </a:ext>
                  </a:extLst>
                </a:gridCol>
                <a:gridCol w="963097">
                  <a:extLst>
                    <a:ext uri="{9D8B030D-6E8A-4147-A177-3AD203B41FA5}">
                      <a16:colId xmlns:a16="http://schemas.microsoft.com/office/drawing/2014/main" val="2970078227"/>
                    </a:ext>
                  </a:extLst>
                </a:gridCol>
                <a:gridCol w="612223">
                  <a:extLst>
                    <a:ext uri="{9D8B030D-6E8A-4147-A177-3AD203B41FA5}">
                      <a16:colId xmlns:a16="http://schemas.microsoft.com/office/drawing/2014/main" val="734179771"/>
                    </a:ext>
                  </a:extLst>
                </a:gridCol>
                <a:gridCol w="350875">
                  <a:extLst>
                    <a:ext uri="{9D8B030D-6E8A-4147-A177-3AD203B41FA5}">
                      <a16:colId xmlns:a16="http://schemas.microsoft.com/office/drawing/2014/main" val="3669701510"/>
                    </a:ext>
                  </a:extLst>
                </a:gridCol>
              </a:tblGrid>
              <a:tr h="280284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6343022"/>
                  </a:ext>
                </a:extLst>
              </a:tr>
              <a:tr h="280284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3366">
                        <a:alpha val="30196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3366">
                        <a:alpha val="30196"/>
                      </a:srgb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64672710"/>
                  </a:ext>
                </a:extLst>
              </a:tr>
              <a:tr h="0">
                <a:tc gridSpan="2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905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sz="10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sz="10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>
                      <a:noFill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822773022"/>
                  </a:ext>
                </a:extLst>
              </a:tr>
              <a:tr h="0">
                <a:tc gridSpan="2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>
                      <a:noFill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905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>
                      <a:noFill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>
                      <a:noFill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518813352"/>
                  </a:ext>
                </a:extLst>
              </a:tr>
              <a:tr h="56056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/>
                      <a:endParaRPr lang="en-GB" sz="10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accent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gridSpan="5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GB" sz="1000" b="1" dirty="0">
                          <a:solidFill>
                            <a:schemeClr val="tx1"/>
                          </a:solidFill>
                        </a:rPr>
                        <a:t>COMMENTS</a:t>
                      </a: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/>
                      <a:endParaRPr lang="en-GB" sz="1000" dirty="0"/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/>
                      <a:endParaRPr lang="en-GB" sz="1000" dirty="0"/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gridSpan="3">
                  <a:txBody>
                    <a:bodyPr/>
                    <a:lstStyle/>
                    <a:p>
                      <a:pPr algn="ctr"/>
                      <a:endParaRPr lang="en-GB" sz="10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843478936"/>
                  </a:ext>
                </a:extLst>
              </a:tr>
              <a:tr h="560567">
                <a:tc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68975401"/>
                  </a:ext>
                </a:extLst>
              </a:tr>
              <a:tr h="56056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51987828"/>
                  </a:ext>
                </a:extLst>
              </a:tr>
              <a:tr h="56056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78569984"/>
                  </a:ext>
                </a:extLst>
              </a:tr>
              <a:tr h="56056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2471579"/>
                  </a:ext>
                </a:extLst>
              </a:tr>
              <a:tr h="56056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02700167"/>
                  </a:ext>
                </a:extLst>
              </a:tr>
              <a:tr h="56056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65054418"/>
                  </a:ext>
                </a:extLst>
              </a:tr>
              <a:tr h="56056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7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2035668"/>
                  </a:ext>
                </a:extLst>
              </a:tr>
              <a:tr h="315319">
                <a:tc gridSpan="21"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i="1" dirty="0">
                        <a:latin typeface="Arial Narrow" panose="020B0606020202030204" pitchFamily="34" charset="0"/>
                      </a:endParaRPr>
                    </a:p>
                  </a:txBody>
                  <a:tcPr anchor="b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2422300"/>
                  </a:ext>
                </a:extLst>
              </a:tr>
              <a:tr h="315319">
                <a:tc gridSpan="21"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i="1" dirty="0">
                        <a:latin typeface="Arial Narrow" panose="020B0606020202030204" pitchFamily="34" charset="0"/>
                      </a:endParaRPr>
                    </a:p>
                  </a:txBody>
                  <a:tcPr anchor="b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>
                      <a:noFill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14792092"/>
                  </a:ext>
                </a:extLst>
              </a:tr>
            </a:tbl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2885050" y="246223"/>
            <a:ext cx="276691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Arial Narrow" panose="020B0606020202030204" pitchFamily="34" charset="0"/>
              </a:rPr>
              <a:t>S-LAB_FLOWCAM </a:t>
            </a:r>
            <a:endParaRPr lang="en-GB" sz="1400" i="1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097929B8-0B64-4ACD-B878-CE9561F9A021}"/>
              </a:ext>
            </a:extLst>
          </p:cNvPr>
          <p:cNvSpPr/>
          <p:nvPr/>
        </p:nvSpPr>
        <p:spPr>
          <a:xfrm>
            <a:off x="322862" y="156020"/>
            <a:ext cx="2181866" cy="398176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75282848-FDC6-4F48-8DD9-DABD759778A0}"/>
              </a:ext>
            </a:extLst>
          </p:cNvPr>
          <p:cNvSpPr/>
          <p:nvPr/>
        </p:nvSpPr>
        <p:spPr>
          <a:xfrm>
            <a:off x="-500" y="554000"/>
            <a:ext cx="9906000" cy="948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52BFA3AF-FD80-45E6-85D2-D3E40CF43069}"/>
              </a:ext>
            </a:extLst>
          </p:cNvPr>
          <p:cNvSpPr txBox="1"/>
          <p:nvPr/>
        </p:nvSpPr>
        <p:spPr>
          <a:xfrm>
            <a:off x="9275528" y="253338"/>
            <a:ext cx="53740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chemeClr val="bg1"/>
                </a:solidFill>
                <a:latin typeface="Arial Narrow" panose="020B0606020202030204" pitchFamily="34" charset="0"/>
              </a:rPr>
              <a:t>E0</a:t>
            </a:r>
          </a:p>
        </p:txBody>
      </p:sp>
      <p:graphicFrame>
        <p:nvGraphicFramePr>
          <p:cNvPr id="14" name="Table 4">
            <a:extLst>
              <a:ext uri="{FF2B5EF4-FFF2-40B4-BE49-F238E27FC236}">
                <a16:creationId xmlns:a16="http://schemas.microsoft.com/office/drawing/2014/main" id="{1E04EB27-971F-4916-8CC6-4AB5D7A93B0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93767030"/>
              </p:ext>
            </p:extLst>
          </p:nvPr>
        </p:nvGraphicFramePr>
        <p:xfrm>
          <a:off x="-10827" y="267219"/>
          <a:ext cx="9900000" cy="30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4000">
                  <a:extLst>
                    <a:ext uri="{9D8B030D-6E8A-4147-A177-3AD203B41FA5}">
                      <a16:colId xmlns:a16="http://schemas.microsoft.com/office/drawing/2014/main" val="2189061465"/>
                    </a:ext>
                  </a:extLst>
                </a:gridCol>
                <a:gridCol w="2160000">
                  <a:extLst>
                    <a:ext uri="{9D8B030D-6E8A-4147-A177-3AD203B41FA5}">
                      <a16:colId xmlns:a16="http://schemas.microsoft.com/office/drawing/2014/main" val="348892192"/>
                    </a:ext>
                  </a:extLst>
                </a:gridCol>
                <a:gridCol w="5360147">
                  <a:extLst>
                    <a:ext uri="{9D8B030D-6E8A-4147-A177-3AD203B41FA5}">
                      <a16:colId xmlns:a16="http://schemas.microsoft.com/office/drawing/2014/main" val="876301111"/>
                    </a:ext>
                  </a:extLst>
                </a:gridCol>
                <a:gridCol w="1335853">
                  <a:extLst>
                    <a:ext uri="{9D8B030D-6E8A-4147-A177-3AD203B41FA5}">
                      <a16:colId xmlns:a16="http://schemas.microsoft.com/office/drawing/2014/main" val="1361443852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1569671306"/>
                    </a:ext>
                  </a:extLst>
                </a:gridCol>
              </a:tblGrid>
              <a:tr h="293352">
                <a:tc>
                  <a:txBody>
                    <a:bodyPr/>
                    <a:lstStyle/>
                    <a:p>
                      <a:endParaRPr lang="en-GB" sz="1400" dirty="0">
                        <a:latin typeface="Calibri (Body)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>
                        <a:latin typeface="Calibri (Body)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0" dirty="0">
                          <a:solidFill>
                            <a:schemeClr val="bg1"/>
                          </a:solidFill>
                          <a:latin typeface="+mn-lt"/>
                        </a:rPr>
                        <a:t>LOG-SAMPLES_UDW-AEROSOLS </a:t>
                      </a:r>
                      <a:endParaRPr lang="en-GB" sz="1400" b="0" i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b="0" dirty="0"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b="0" dirty="0">
                          <a:latin typeface="+mn-lt"/>
                        </a:rPr>
                        <a:t>B4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4018498"/>
                  </a:ext>
                </a:extLst>
              </a:tr>
            </a:tbl>
          </a:graphicData>
        </a:graphic>
      </p:graphicFrame>
      <p:pic>
        <p:nvPicPr>
          <p:cNvPr id="15" name="Picture 29">
            <a:extLst>
              <a:ext uri="{FF2B5EF4-FFF2-40B4-BE49-F238E27FC236}">
                <a16:creationId xmlns:a16="http://schemas.microsoft.com/office/drawing/2014/main" id="{0C6828D4-AB60-412F-BA3B-81344641951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0322" y="174417"/>
            <a:ext cx="1967326" cy="468352"/>
          </a:xfrm>
          <a:prstGeom prst="rect">
            <a:avLst/>
          </a:prstGeom>
        </p:spPr>
      </p:pic>
      <p:pic>
        <p:nvPicPr>
          <p:cNvPr id="16" name="Image 15">
            <a:extLst>
              <a:ext uri="{FF2B5EF4-FFF2-40B4-BE49-F238E27FC236}">
                <a16:creationId xmlns:a16="http://schemas.microsoft.com/office/drawing/2014/main" id="{C4AB7116-FE30-4573-919F-CDE93EEB85E1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827"/>
          <a:stretch/>
        </p:blipFill>
        <p:spPr>
          <a:xfrm>
            <a:off x="8049344" y="30022"/>
            <a:ext cx="873184" cy="636994"/>
          </a:xfrm>
          <a:prstGeom prst="rect">
            <a:avLst/>
          </a:prstGeom>
        </p:spPr>
      </p:pic>
      <p:sp>
        <p:nvSpPr>
          <p:cNvPr id="11" name="Google Shape;167;p4">
            <a:extLst>
              <a:ext uri="{FF2B5EF4-FFF2-40B4-BE49-F238E27FC236}">
                <a16:creationId xmlns:a16="http://schemas.microsoft.com/office/drawing/2014/main" id="{4866EA9F-6811-4119-81F8-C3E147BF04CF}"/>
              </a:ext>
            </a:extLst>
          </p:cNvPr>
          <p:cNvSpPr txBox="1"/>
          <p:nvPr/>
        </p:nvSpPr>
        <p:spPr>
          <a:xfrm>
            <a:off x="7122263" y="6612640"/>
            <a:ext cx="2766910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r"/>
            <a:r>
              <a:rPr lang="en-GB" sz="1000" dirty="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LOG-SAMPLES_UDW-AEROSOLS_verso_V22032023 </a:t>
            </a:r>
            <a:endParaRPr lang="en-GB" sz="1000" i="1" dirty="0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 dirty="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 </a:t>
            </a:r>
            <a:endParaRPr sz="1000" i="1" dirty="0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A4F1F664-BB82-4E38-A314-B8BFB55BA5D1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610" y="735571"/>
            <a:ext cx="538208" cy="5382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60798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4">
            <a:extLst>
              <a:ext uri="{FF2B5EF4-FFF2-40B4-BE49-F238E27FC236}">
                <a16:creationId xmlns:a16="http://schemas.microsoft.com/office/drawing/2014/main" id="{6A8EBA52-FD80-44C5-8BF0-D50CDE28D17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61226735"/>
              </p:ext>
            </p:extLst>
          </p:nvPr>
        </p:nvGraphicFramePr>
        <p:xfrm>
          <a:off x="-10827" y="267219"/>
          <a:ext cx="9900000" cy="30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4000">
                  <a:extLst>
                    <a:ext uri="{9D8B030D-6E8A-4147-A177-3AD203B41FA5}">
                      <a16:colId xmlns:a16="http://schemas.microsoft.com/office/drawing/2014/main" val="2189061465"/>
                    </a:ext>
                  </a:extLst>
                </a:gridCol>
                <a:gridCol w="2160000">
                  <a:extLst>
                    <a:ext uri="{9D8B030D-6E8A-4147-A177-3AD203B41FA5}">
                      <a16:colId xmlns:a16="http://schemas.microsoft.com/office/drawing/2014/main" val="348892192"/>
                    </a:ext>
                  </a:extLst>
                </a:gridCol>
                <a:gridCol w="5360147">
                  <a:extLst>
                    <a:ext uri="{9D8B030D-6E8A-4147-A177-3AD203B41FA5}">
                      <a16:colId xmlns:a16="http://schemas.microsoft.com/office/drawing/2014/main" val="876301111"/>
                    </a:ext>
                  </a:extLst>
                </a:gridCol>
                <a:gridCol w="1335853">
                  <a:extLst>
                    <a:ext uri="{9D8B030D-6E8A-4147-A177-3AD203B41FA5}">
                      <a16:colId xmlns:a16="http://schemas.microsoft.com/office/drawing/2014/main" val="1361443852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1569671306"/>
                    </a:ext>
                  </a:extLst>
                </a:gridCol>
              </a:tblGrid>
              <a:tr h="293352">
                <a:tc>
                  <a:txBody>
                    <a:bodyPr/>
                    <a:lstStyle/>
                    <a:p>
                      <a:endParaRPr lang="en-GB" sz="1400" dirty="0">
                        <a:latin typeface="Calibri (Body)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>
                        <a:latin typeface="Calibri (Body)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0" dirty="0">
                          <a:solidFill>
                            <a:schemeClr val="bg1"/>
                          </a:solidFill>
                          <a:latin typeface="+mn-lt"/>
                        </a:rPr>
                        <a:t>LOG-SAMPLES_ASM-SERVICE-SITE</a:t>
                      </a:r>
                      <a:endParaRPr lang="en-GB" sz="1400" b="0" i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b="0" dirty="0"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400" b="0" dirty="0"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4018498"/>
                  </a:ext>
                </a:extLst>
              </a:tr>
            </a:tbl>
          </a:graphicData>
        </a:graphic>
      </p:graphicFrame>
      <p:graphicFrame>
        <p:nvGraphicFramePr>
          <p:cNvPr id="41" name="Table 13">
            <a:extLst>
              <a:ext uri="{FF2B5EF4-FFF2-40B4-BE49-F238E27FC236}">
                <a16:creationId xmlns:a16="http://schemas.microsoft.com/office/drawing/2014/main" id="{CCEF7B07-2320-486E-B122-1CC116B30AA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0613779"/>
              </p:ext>
            </p:extLst>
          </p:nvPr>
        </p:nvGraphicFramePr>
        <p:xfrm>
          <a:off x="92068" y="685230"/>
          <a:ext cx="9812303" cy="590919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63097">
                  <a:extLst>
                    <a:ext uri="{9D8B030D-6E8A-4147-A177-3AD203B41FA5}">
                      <a16:colId xmlns:a16="http://schemas.microsoft.com/office/drawing/2014/main" val="1138299414"/>
                    </a:ext>
                  </a:extLst>
                </a:gridCol>
                <a:gridCol w="175154">
                  <a:extLst>
                    <a:ext uri="{9D8B030D-6E8A-4147-A177-3AD203B41FA5}">
                      <a16:colId xmlns:a16="http://schemas.microsoft.com/office/drawing/2014/main" val="4239937042"/>
                    </a:ext>
                  </a:extLst>
                </a:gridCol>
                <a:gridCol w="787943">
                  <a:extLst>
                    <a:ext uri="{9D8B030D-6E8A-4147-A177-3AD203B41FA5}">
                      <a16:colId xmlns:a16="http://schemas.microsoft.com/office/drawing/2014/main" val="1189443647"/>
                    </a:ext>
                  </a:extLst>
                </a:gridCol>
                <a:gridCol w="594122">
                  <a:extLst>
                    <a:ext uri="{9D8B030D-6E8A-4147-A177-3AD203B41FA5}">
                      <a16:colId xmlns:a16="http://schemas.microsoft.com/office/drawing/2014/main" val="3551183557"/>
                    </a:ext>
                  </a:extLst>
                </a:gridCol>
                <a:gridCol w="368974">
                  <a:extLst>
                    <a:ext uri="{9D8B030D-6E8A-4147-A177-3AD203B41FA5}">
                      <a16:colId xmlns:a16="http://schemas.microsoft.com/office/drawing/2014/main" val="732753125"/>
                    </a:ext>
                  </a:extLst>
                </a:gridCol>
                <a:gridCol w="334955">
                  <a:extLst>
                    <a:ext uri="{9D8B030D-6E8A-4147-A177-3AD203B41FA5}">
                      <a16:colId xmlns:a16="http://schemas.microsoft.com/office/drawing/2014/main" val="2398041461"/>
                    </a:ext>
                  </a:extLst>
                </a:gridCol>
                <a:gridCol w="467828">
                  <a:extLst>
                    <a:ext uri="{9D8B030D-6E8A-4147-A177-3AD203B41FA5}">
                      <a16:colId xmlns:a16="http://schemas.microsoft.com/office/drawing/2014/main" val="863067746"/>
                    </a:ext>
                  </a:extLst>
                </a:gridCol>
                <a:gridCol w="160315">
                  <a:extLst>
                    <a:ext uri="{9D8B030D-6E8A-4147-A177-3AD203B41FA5}">
                      <a16:colId xmlns:a16="http://schemas.microsoft.com/office/drawing/2014/main" val="3967949681"/>
                    </a:ext>
                  </a:extLst>
                </a:gridCol>
                <a:gridCol w="357966">
                  <a:extLst>
                    <a:ext uri="{9D8B030D-6E8A-4147-A177-3AD203B41FA5}">
                      <a16:colId xmlns:a16="http://schemas.microsoft.com/office/drawing/2014/main" val="1430197411"/>
                    </a:ext>
                  </a:extLst>
                </a:gridCol>
                <a:gridCol w="605129">
                  <a:extLst>
                    <a:ext uri="{9D8B030D-6E8A-4147-A177-3AD203B41FA5}">
                      <a16:colId xmlns:a16="http://schemas.microsoft.com/office/drawing/2014/main" val="1723951015"/>
                    </a:ext>
                  </a:extLst>
                </a:gridCol>
                <a:gridCol w="468845">
                  <a:extLst>
                    <a:ext uri="{9D8B030D-6E8A-4147-A177-3AD203B41FA5}">
                      <a16:colId xmlns:a16="http://schemas.microsoft.com/office/drawing/2014/main" val="102927534"/>
                    </a:ext>
                  </a:extLst>
                </a:gridCol>
                <a:gridCol w="261963">
                  <a:extLst>
                    <a:ext uri="{9D8B030D-6E8A-4147-A177-3AD203B41FA5}">
                      <a16:colId xmlns:a16="http://schemas.microsoft.com/office/drawing/2014/main" val="3499709577"/>
                    </a:ext>
                  </a:extLst>
                </a:gridCol>
                <a:gridCol w="349128">
                  <a:extLst>
                    <a:ext uri="{9D8B030D-6E8A-4147-A177-3AD203B41FA5}">
                      <a16:colId xmlns:a16="http://schemas.microsoft.com/office/drawing/2014/main" val="2171064487"/>
                    </a:ext>
                  </a:extLst>
                </a:gridCol>
                <a:gridCol w="261963">
                  <a:extLst>
                    <a:ext uri="{9D8B030D-6E8A-4147-A177-3AD203B41FA5}">
                      <a16:colId xmlns:a16="http://schemas.microsoft.com/office/drawing/2014/main" val="1318552648"/>
                    </a:ext>
                  </a:extLst>
                </a:gridCol>
                <a:gridCol w="671458">
                  <a:extLst>
                    <a:ext uri="{9D8B030D-6E8A-4147-A177-3AD203B41FA5}">
                      <a16:colId xmlns:a16="http://schemas.microsoft.com/office/drawing/2014/main" val="3067397416"/>
                    </a:ext>
                  </a:extLst>
                </a:gridCol>
                <a:gridCol w="848988">
                  <a:extLst>
                    <a:ext uri="{9D8B030D-6E8A-4147-A177-3AD203B41FA5}">
                      <a16:colId xmlns:a16="http://schemas.microsoft.com/office/drawing/2014/main" val="3427836697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18192047"/>
                    </a:ext>
                  </a:extLst>
                </a:gridCol>
                <a:gridCol w="963097">
                  <a:extLst>
                    <a:ext uri="{9D8B030D-6E8A-4147-A177-3AD203B41FA5}">
                      <a16:colId xmlns:a16="http://schemas.microsoft.com/office/drawing/2014/main" val="2970078227"/>
                    </a:ext>
                  </a:extLst>
                </a:gridCol>
                <a:gridCol w="612223">
                  <a:extLst>
                    <a:ext uri="{9D8B030D-6E8A-4147-A177-3AD203B41FA5}">
                      <a16:colId xmlns:a16="http://schemas.microsoft.com/office/drawing/2014/main" val="734179771"/>
                    </a:ext>
                  </a:extLst>
                </a:gridCol>
                <a:gridCol w="350875">
                  <a:extLst>
                    <a:ext uri="{9D8B030D-6E8A-4147-A177-3AD203B41FA5}">
                      <a16:colId xmlns:a16="http://schemas.microsoft.com/office/drawing/2014/main" val="3669701510"/>
                    </a:ext>
                  </a:extLst>
                </a:gridCol>
              </a:tblGrid>
              <a:tr h="280272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>
                      <a:noFill/>
                    </a:ln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rgbClr val="C00000"/>
                          </a:solidFill>
                        </a:rPr>
                        <a:t>&lt;!&gt; first date on sheet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YYYY</a:t>
                      </a: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MM</a:t>
                      </a: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DD</a:t>
                      </a: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#</a:t>
                      </a:r>
                    </a:p>
                  </a:txBody>
                  <a:tcPr>
                    <a:lnL>
                      <a:noFill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#</a:t>
                      </a: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#</a:t>
                      </a: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OPERATOR(S) INITIALS</a:t>
                      </a:r>
                    </a:p>
                  </a:txBody>
                  <a:tcPr>
                    <a:lnL>
                      <a:noFill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>
                      <a:noFill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6343022"/>
                  </a:ext>
                </a:extLst>
              </a:tr>
              <a:tr h="280272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>
                      <a:noFill/>
                    </a:lnL>
                  </a:tcPr>
                </a:tc>
                <a:tc gridSpan="2">
                  <a:txBody>
                    <a:bodyPr/>
                    <a:lstStyle/>
                    <a:p>
                      <a:pPr algn="r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LOG-SAMPLES_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30196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_STATION-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0        0        0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3366">
                        <a:alpha val="30196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3366">
                        <a:alpha val="30196"/>
                      </a:srgb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_ASM-SS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64672710"/>
                  </a:ext>
                </a:extLst>
              </a:tr>
              <a:tr h="0">
                <a:tc gridSpan="20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905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sz="10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sz="10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>
                      <a:noFill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822773022"/>
                  </a:ext>
                </a:extLst>
              </a:tr>
              <a:tr h="0">
                <a:tc gridSpan="20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>
                      <a:noFill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905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>
                      <a:noFill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T>
                      <a:noFill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518813352"/>
                  </a:ext>
                </a:extLst>
              </a:tr>
              <a:tr h="56054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GB" sz="1000" b="1" dirty="0">
                          <a:solidFill>
                            <a:schemeClr val="tx1"/>
                          </a:solidFill>
                          <a:latin typeface="+mn-lt"/>
                        </a:rPr>
                        <a:t>UTC DATE/TIME START</a:t>
                      </a:r>
                    </a:p>
                    <a:p>
                      <a:pPr algn="ctr"/>
                      <a:r>
                        <a:rPr lang="en-GB" sz="1000" b="1" dirty="0">
                          <a:solidFill>
                            <a:schemeClr val="tx1"/>
                          </a:solidFill>
                          <a:latin typeface="+mn-lt"/>
                        </a:rPr>
                        <a:t>(YYYY.MM.DD   HH:MM)</a:t>
                      </a:r>
                    </a:p>
                    <a:p>
                      <a:pPr algn="ctr"/>
                      <a:r>
                        <a:rPr lang="en-GB" sz="1000" b="1" u="sng" dirty="0">
                          <a:solidFill>
                            <a:schemeClr val="tx1"/>
                          </a:solidFill>
                          <a:latin typeface="+mn-lt"/>
                        </a:rPr>
                        <a:t>when you put NEW FILTERS IN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GB" sz="1000" b="1" dirty="0">
                          <a:solidFill>
                            <a:schemeClr val="tx1"/>
                          </a:solidFill>
                          <a:latin typeface="+mn-lt"/>
                        </a:rPr>
                        <a:t>ASM</a:t>
                      </a:r>
                    </a:p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GB" sz="1000" b="1" dirty="0" err="1">
                          <a:solidFill>
                            <a:schemeClr val="tx1"/>
                          </a:solidFill>
                          <a:latin typeface="+mn-lt"/>
                        </a:rPr>
                        <a:t>Whirlpack</a:t>
                      </a:r>
                      <a:endParaRPr lang="en-GB" sz="10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GB" sz="1000" b="1" dirty="0">
                          <a:solidFill>
                            <a:schemeClr val="tx1"/>
                          </a:solidFill>
                          <a:latin typeface="+mn-lt"/>
                        </a:rPr>
                        <a:t>FRZ -20°C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accent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GB" sz="1000" b="1" dirty="0">
                          <a:solidFill>
                            <a:schemeClr val="tx1"/>
                          </a:solidFill>
                          <a:latin typeface="+mn-lt"/>
                        </a:rPr>
                        <a:t>Filter serial n°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/>
                      <a:endParaRPr lang="en-GB" sz="1000" dirty="0"/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GB" sz="1000" b="1" dirty="0">
                          <a:solidFill>
                            <a:schemeClr val="tx1"/>
                          </a:solidFill>
                          <a:latin typeface="+mn-lt"/>
                        </a:rPr>
                        <a:t>Activity</a:t>
                      </a:r>
                    </a:p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GB" sz="1000" b="0" dirty="0">
                          <a:solidFill>
                            <a:schemeClr val="tx1"/>
                          </a:solidFill>
                          <a:latin typeface="+mn-lt"/>
                        </a:rPr>
                        <a:t>Tick as many as needed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/>
                      <a:endParaRPr lang="en-GB" sz="1000" dirty="0"/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algn="ctr"/>
                      <a:r>
                        <a:rPr lang="en-GB" sz="1000" b="1" dirty="0">
                          <a:solidFill>
                            <a:schemeClr val="tx1"/>
                          </a:solidFill>
                          <a:latin typeface="+mn-lt"/>
                        </a:rPr>
                        <a:t>UTC DATE/TIME END</a:t>
                      </a:r>
                    </a:p>
                    <a:p>
                      <a:pPr algn="ctr"/>
                      <a:r>
                        <a:rPr lang="en-GB" sz="1000" b="1" dirty="0">
                          <a:solidFill>
                            <a:schemeClr val="tx1"/>
                          </a:solidFill>
                          <a:latin typeface="+mn-lt"/>
                        </a:rPr>
                        <a:t>(YYYY.MM.DD   HH:MM)</a:t>
                      </a:r>
                    </a:p>
                    <a:p>
                      <a:pPr algn="ctr"/>
                      <a:r>
                        <a:rPr lang="en-GB" sz="1000" b="1" u="sng" dirty="0">
                          <a:solidFill>
                            <a:schemeClr val="tx1"/>
                          </a:solidFill>
                          <a:latin typeface="+mn-lt"/>
                        </a:rPr>
                        <a:t>when you take FILTERS OUT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pPr algn="ctr"/>
                      <a:r>
                        <a:rPr lang="en-GB" sz="1000" b="1" dirty="0">
                          <a:solidFill>
                            <a:schemeClr val="tx1"/>
                          </a:solidFill>
                          <a:latin typeface="+mn-lt"/>
                        </a:rPr>
                        <a:t>UTC DATE/TIME END</a:t>
                      </a:r>
                    </a:p>
                    <a:p>
                      <a:pPr algn="ctr"/>
                      <a:r>
                        <a:rPr lang="en-GB" sz="1000" b="1" dirty="0">
                          <a:solidFill>
                            <a:schemeClr val="tx1"/>
                          </a:solidFill>
                          <a:latin typeface="+mn-lt"/>
                        </a:rPr>
                        <a:t>(YYYY.MM.DD   HH:MM)</a:t>
                      </a:r>
                    </a:p>
                    <a:p>
                      <a:pPr algn="ctr"/>
                      <a:r>
                        <a:rPr lang="en-GB" sz="1000" b="1" u="sng" dirty="0">
                          <a:solidFill>
                            <a:schemeClr val="tx1"/>
                          </a:solidFill>
                          <a:latin typeface="+mn-lt"/>
                        </a:rPr>
                        <a:t>when you take FILTERS OUT</a:t>
                      </a:r>
                    </a:p>
                  </a:txBody>
                  <a:tcPr anchor="ctr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843478936"/>
                  </a:ext>
                </a:extLst>
              </a:tr>
              <a:tr h="56054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morning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evening</a:t>
                      </a: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ASM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mm-dd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hh:mm</a:t>
                      </a: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sailing</a:t>
                      </a:r>
                    </a:p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on station</a:t>
                      </a:r>
                    </a:p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in port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morning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evening</a:t>
                      </a: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68975401"/>
                  </a:ext>
                </a:extLst>
              </a:tr>
              <a:tr h="56054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morning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evening</a:t>
                      </a: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ASM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mm-dd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hh:mm</a:t>
                      </a: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sailing</a:t>
                      </a:r>
                    </a:p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on station</a:t>
                      </a:r>
                    </a:p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in port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morning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evening</a:t>
                      </a: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51987828"/>
                  </a:ext>
                </a:extLst>
              </a:tr>
              <a:tr h="56054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morning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evening</a:t>
                      </a: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ASM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mm-dd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hh:mm</a:t>
                      </a: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sailing</a:t>
                      </a:r>
                    </a:p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on station</a:t>
                      </a:r>
                    </a:p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in port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morning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evening</a:t>
                      </a: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78569984"/>
                  </a:ext>
                </a:extLst>
              </a:tr>
              <a:tr h="56054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morning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evening</a:t>
                      </a: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ASM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mm-dd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hh:mm</a:t>
                      </a: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sailing</a:t>
                      </a:r>
                    </a:p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on station</a:t>
                      </a:r>
                    </a:p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in port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morning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evening</a:t>
                      </a: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2471579"/>
                  </a:ext>
                </a:extLst>
              </a:tr>
              <a:tr h="56054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CONTROL</a:t>
                      </a: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END time on line above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ASM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mm-dd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hh:mm</a:t>
                      </a: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10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dirty="0">
                          <a:solidFill>
                            <a:schemeClr val="tx1"/>
                          </a:solidFill>
                          <a:latin typeface="+mn-lt"/>
                        </a:rPr>
                        <a:t>Do this after putting filters for the next sampling</a:t>
                      </a: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, i.e. you put in a first set of filters and store them immediately for the control, and you put in a second set of filters for the next sampling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No time stamp</a:t>
                      </a:r>
                    </a:p>
                  </a:txBody>
                  <a:tcPr anchor="ctr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02700167"/>
                  </a:ext>
                </a:extLst>
              </a:tr>
              <a:tr h="56054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morning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evening</a:t>
                      </a: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ASM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mm-dd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hh:mm</a:t>
                      </a: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sailing</a:t>
                      </a:r>
                    </a:p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on station</a:t>
                      </a:r>
                    </a:p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in port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morning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evening</a:t>
                      </a: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65054418"/>
                  </a:ext>
                </a:extLst>
              </a:tr>
              <a:tr h="56054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morning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evening</a:t>
                      </a: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ASM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mm-dd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hh:mm</a:t>
                      </a: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sailing</a:t>
                      </a:r>
                    </a:p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on station</a:t>
                      </a:r>
                    </a:p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in port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morning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evening</a:t>
                      </a: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2035668"/>
                  </a:ext>
                </a:extLst>
              </a:tr>
              <a:tr h="315306">
                <a:tc gridSpan="20"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i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b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2422300"/>
                  </a:ext>
                </a:extLst>
              </a:tr>
              <a:tr h="315306">
                <a:tc gridSpan="20"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i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b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>
                      <a:noFill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14792092"/>
                  </a:ext>
                </a:extLst>
              </a:tr>
            </a:tbl>
          </a:graphicData>
        </a:graphic>
      </p:graphicFrame>
      <p:sp>
        <p:nvSpPr>
          <p:cNvPr id="18" name="Rectangle 17">
            <a:extLst>
              <a:ext uri="{FF2B5EF4-FFF2-40B4-BE49-F238E27FC236}">
                <a16:creationId xmlns:a16="http://schemas.microsoft.com/office/drawing/2014/main" id="{097929B8-0B64-4ACD-B878-CE9561F9A021}"/>
              </a:ext>
            </a:extLst>
          </p:cNvPr>
          <p:cNvSpPr/>
          <p:nvPr/>
        </p:nvSpPr>
        <p:spPr>
          <a:xfrm>
            <a:off x="322862" y="156020"/>
            <a:ext cx="2181866" cy="398176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75282848-FDC6-4F48-8DD9-DABD759778A0}"/>
              </a:ext>
            </a:extLst>
          </p:cNvPr>
          <p:cNvSpPr/>
          <p:nvPr/>
        </p:nvSpPr>
        <p:spPr>
          <a:xfrm>
            <a:off x="-500" y="554000"/>
            <a:ext cx="9906000" cy="948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30" name="Picture 29">
            <a:extLst>
              <a:ext uri="{FF2B5EF4-FFF2-40B4-BE49-F238E27FC236}">
                <a16:creationId xmlns:a16="http://schemas.microsoft.com/office/drawing/2014/main" id="{3EEE054A-9BCB-4D3F-A79B-AEBD2E6EA88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0322" y="174417"/>
            <a:ext cx="1967326" cy="468352"/>
          </a:xfrm>
          <a:prstGeom prst="rect">
            <a:avLst/>
          </a:prstGeom>
        </p:spPr>
      </p:pic>
      <p:pic>
        <p:nvPicPr>
          <p:cNvPr id="5" name="Image 4">
            <a:extLst>
              <a:ext uri="{FF2B5EF4-FFF2-40B4-BE49-F238E27FC236}">
                <a16:creationId xmlns:a16="http://schemas.microsoft.com/office/drawing/2014/main" id="{A36A85E7-62EE-4E66-BF51-23D348D8F71D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827"/>
          <a:stretch/>
        </p:blipFill>
        <p:spPr>
          <a:xfrm>
            <a:off x="8049344" y="30022"/>
            <a:ext cx="873184" cy="636994"/>
          </a:xfrm>
          <a:prstGeom prst="rect">
            <a:avLst/>
          </a:prstGeom>
        </p:spPr>
      </p:pic>
      <p:sp>
        <p:nvSpPr>
          <p:cNvPr id="10" name="Google Shape;167;p4">
            <a:extLst>
              <a:ext uri="{FF2B5EF4-FFF2-40B4-BE49-F238E27FC236}">
                <a16:creationId xmlns:a16="http://schemas.microsoft.com/office/drawing/2014/main" id="{DA33DA45-C764-4DFC-8834-0580F5A07AC4}"/>
              </a:ext>
            </a:extLst>
          </p:cNvPr>
          <p:cNvSpPr txBox="1"/>
          <p:nvPr/>
        </p:nvSpPr>
        <p:spPr>
          <a:xfrm>
            <a:off x="7122263" y="6612640"/>
            <a:ext cx="2766910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 dirty="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LOG-SAMPLES_ASM-SS_recto_V22032023 </a:t>
            </a:r>
            <a:endParaRPr sz="1000" i="1" dirty="0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ED77FB4-0951-416C-8242-B7565C1F5EE4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418" y="731864"/>
            <a:ext cx="483808" cy="4838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03568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1" name="Table 13">
            <a:extLst>
              <a:ext uri="{FF2B5EF4-FFF2-40B4-BE49-F238E27FC236}">
                <a16:creationId xmlns:a16="http://schemas.microsoft.com/office/drawing/2014/main" id="{CCEF7B07-2320-486E-B122-1CC116B30AA3}"/>
              </a:ext>
            </a:extLst>
          </p:cNvPr>
          <p:cNvGraphicFramePr>
            <a:graphicFrameLocks noGrp="1"/>
          </p:cNvGraphicFramePr>
          <p:nvPr/>
        </p:nvGraphicFramePr>
        <p:xfrm>
          <a:off x="92068" y="685230"/>
          <a:ext cx="9720863" cy="590942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63097">
                  <a:extLst>
                    <a:ext uri="{9D8B030D-6E8A-4147-A177-3AD203B41FA5}">
                      <a16:colId xmlns:a16="http://schemas.microsoft.com/office/drawing/2014/main" val="1138299414"/>
                    </a:ext>
                  </a:extLst>
                </a:gridCol>
                <a:gridCol w="175154">
                  <a:extLst>
                    <a:ext uri="{9D8B030D-6E8A-4147-A177-3AD203B41FA5}">
                      <a16:colId xmlns:a16="http://schemas.microsoft.com/office/drawing/2014/main" val="4239937042"/>
                    </a:ext>
                  </a:extLst>
                </a:gridCol>
                <a:gridCol w="787943">
                  <a:extLst>
                    <a:ext uri="{9D8B030D-6E8A-4147-A177-3AD203B41FA5}">
                      <a16:colId xmlns:a16="http://schemas.microsoft.com/office/drawing/2014/main" val="1189443647"/>
                    </a:ext>
                  </a:extLst>
                </a:gridCol>
                <a:gridCol w="594122">
                  <a:extLst>
                    <a:ext uri="{9D8B030D-6E8A-4147-A177-3AD203B41FA5}">
                      <a16:colId xmlns:a16="http://schemas.microsoft.com/office/drawing/2014/main" val="3551183557"/>
                    </a:ext>
                  </a:extLst>
                </a:gridCol>
                <a:gridCol w="368974">
                  <a:extLst>
                    <a:ext uri="{9D8B030D-6E8A-4147-A177-3AD203B41FA5}">
                      <a16:colId xmlns:a16="http://schemas.microsoft.com/office/drawing/2014/main" val="732753125"/>
                    </a:ext>
                  </a:extLst>
                </a:gridCol>
                <a:gridCol w="334955">
                  <a:extLst>
                    <a:ext uri="{9D8B030D-6E8A-4147-A177-3AD203B41FA5}">
                      <a16:colId xmlns:a16="http://schemas.microsoft.com/office/drawing/2014/main" val="2398041461"/>
                    </a:ext>
                  </a:extLst>
                </a:gridCol>
                <a:gridCol w="467828">
                  <a:extLst>
                    <a:ext uri="{9D8B030D-6E8A-4147-A177-3AD203B41FA5}">
                      <a16:colId xmlns:a16="http://schemas.microsoft.com/office/drawing/2014/main" val="863067746"/>
                    </a:ext>
                  </a:extLst>
                </a:gridCol>
                <a:gridCol w="160315">
                  <a:extLst>
                    <a:ext uri="{9D8B030D-6E8A-4147-A177-3AD203B41FA5}">
                      <a16:colId xmlns:a16="http://schemas.microsoft.com/office/drawing/2014/main" val="3967949681"/>
                    </a:ext>
                  </a:extLst>
                </a:gridCol>
                <a:gridCol w="357966">
                  <a:extLst>
                    <a:ext uri="{9D8B030D-6E8A-4147-A177-3AD203B41FA5}">
                      <a16:colId xmlns:a16="http://schemas.microsoft.com/office/drawing/2014/main" val="1430197411"/>
                    </a:ext>
                  </a:extLst>
                </a:gridCol>
                <a:gridCol w="605129">
                  <a:extLst>
                    <a:ext uri="{9D8B030D-6E8A-4147-A177-3AD203B41FA5}">
                      <a16:colId xmlns:a16="http://schemas.microsoft.com/office/drawing/2014/main" val="1723951015"/>
                    </a:ext>
                  </a:extLst>
                </a:gridCol>
                <a:gridCol w="468845">
                  <a:extLst>
                    <a:ext uri="{9D8B030D-6E8A-4147-A177-3AD203B41FA5}">
                      <a16:colId xmlns:a16="http://schemas.microsoft.com/office/drawing/2014/main" val="102927534"/>
                    </a:ext>
                  </a:extLst>
                </a:gridCol>
                <a:gridCol w="261963">
                  <a:extLst>
                    <a:ext uri="{9D8B030D-6E8A-4147-A177-3AD203B41FA5}">
                      <a16:colId xmlns:a16="http://schemas.microsoft.com/office/drawing/2014/main" val="3499709577"/>
                    </a:ext>
                  </a:extLst>
                </a:gridCol>
                <a:gridCol w="232288">
                  <a:extLst>
                    <a:ext uri="{9D8B030D-6E8A-4147-A177-3AD203B41FA5}">
                      <a16:colId xmlns:a16="http://schemas.microsoft.com/office/drawing/2014/main" val="2171064487"/>
                    </a:ext>
                  </a:extLst>
                </a:gridCol>
                <a:gridCol w="116840">
                  <a:extLst>
                    <a:ext uri="{9D8B030D-6E8A-4147-A177-3AD203B41FA5}">
                      <a16:colId xmlns:a16="http://schemas.microsoft.com/office/drawing/2014/main" val="1172119774"/>
                    </a:ext>
                  </a:extLst>
                </a:gridCol>
                <a:gridCol w="261963">
                  <a:extLst>
                    <a:ext uri="{9D8B030D-6E8A-4147-A177-3AD203B41FA5}">
                      <a16:colId xmlns:a16="http://schemas.microsoft.com/office/drawing/2014/main" val="1318552648"/>
                    </a:ext>
                  </a:extLst>
                </a:gridCol>
                <a:gridCol w="671458">
                  <a:extLst>
                    <a:ext uri="{9D8B030D-6E8A-4147-A177-3AD203B41FA5}">
                      <a16:colId xmlns:a16="http://schemas.microsoft.com/office/drawing/2014/main" val="3067397416"/>
                    </a:ext>
                  </a:extLst>
                </a:gridCol>
                <a:gridCol w="848988">
                  <a:extLst>
                    <a:ext uri="{9D8B030D-6E8A-4147-A177-3AD203B41FA5}">
                      <a16:colId xmlns:a16="http://schemas.microsoft.com/office/drawing/2014/main" val="3427836697"/>
                    </a:ext>
                  </a:extLst>
                </a:gridCol>
                <a:gridCol w="116840">
                  <a:extLst>
                    <a:ext uri="{9D8B030D-6E8A-4147-A177-3AD203B41FA5}">
                      <a16:colId xmlns:a16="http://schemas.microsoft.com/office/drawing/2014/main" val="2018192047"/>
                    </a:ext>
                  </a:extLst>
                </a:gridCol>
                <a:gridCol w="963097">
                  <a:extLst>
                    <a:ext uri="{9D8B030D-6E8A-4147-A177-3AD203B41FA5}">
                      <a16:colId xmlns:a16="http://schemas.microsoft.com/office/drawing/2014/main" val="2970078227"/>
                    </a:ext>
                  </a:extLst>
                </a:gridCol>
                <a:gridCol w="612223">
                  <a:extLst>
                    <a:ext uri="{9D8B030D-6E8A-4147-A177-3AD203B41FA5}">
                      <a16:colId xmlns:a16="http://schemas.microsoft.com/office/drawing/2014/main" val="734179771"/>
                    </a:ext>
                  </a:extLst>
                </a:gridCol>
                <a:gridCol w="350875">
                  <a:extLst>
                    <a:ext uri="{9D8B030D-6E8A-4147-A177-3AD203B41FA5}">
                      <a16:colId xmlns:a16="http://schemas.microsoft.com/office/drawing/2014/main" val="3669701510"/>
                    </a:ext>
                  </a:extLst>
                </a:gridCol>
              </a:tblGrid>
              <a:tr h="280284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6343022"/>
                  </a:ext>
                </a:extLst>
              </a:tr>
              <a:tr h="280284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3366">
                        <a:alpha val="30196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3366">
                        <a:alpha val="30196"/>
                      </a:srgb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64672710"/>
                  </a:ext>
                </a:extLst>
              </a:tr>
              <a:tr h="0">
                <a:tc gridSpan="2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905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sz="10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sz="10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>
                      <a:noFill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822773022"/>
                  </a:ext>
                </a:extLst>
              </a:tr>
              <a:tr h="0">
                <a:tc gridSpan="2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>
                      <a:noFill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905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>
                      <a:noFill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>
                      <a:noFill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518813352"/>
                  </a:ext>
                </a:extLst>
              </a:tr>
              <a:tr h="56056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/>
                      <a:endParaRPr lang="en-GB" sz="10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accent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gridSpan="5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GB" sz="1000" b="1" dirty="0">
                          <a:solidFill>
                            <a:schemeClr val="tx1"/>
                          </a:solidFill>
                        </a:rPr>
                        <a:t>COMMENTS</a:t>
                      </a: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/>
                      <a:endParaRPr lang="en-GB" sz="1000" dirty="0"/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/>
                      <a:endParaRPr lang="en-GB" sz="1000" dirty="0"/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gridSpan="3">
                  <a:txBody>
                    <a:bodyPr/>
                    <a:lstStyle/>
                    <a:p>
                      <a:pPr algn="ctr"/>
                      <a:endParaRPr lang="en-GB" sz="10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843478936"/>
                  </a:ext>
                </a:extLst>
              </a:tr>
              <a:tr h="560567">
                <a:tc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68975401"/>
                  </a:ext>
                </a:extLst>
              </a:tr>
              <a:tr h="56056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51987828"/>
                  </a:ext>
                </a:extLst>
              </a:tr>
              <a:tr h="56056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78569984"/>
                  </a:ext>
                </a:extLst>
              </a:tr>
              <a:tr h="56056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2471579"/>
                  </a:ext>
                </a:extLst>
              </a:tr>
              <a:tr h="56056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02700167"/>
                  </a:ext>
                </a:extLst>
              </a:tr>
              <a:tr h="56056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65054418"/>
                  </a:ext>
                </a:extLst>
              </a:tr>
              <a:tr h="56056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7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2035668"/>
                  </a:ext>
                </a:extLst>
              </a:tr>
              <a:tr h="315319">
                <a:tc gridSpan="21"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i="1" dirty="0">
                        <a:latin typeface="Arial Narrow" panose="020B0606020202030204" pitchFamily="34" charset="0"/>
                      </a:endParaRPr>
                    </a:p>
                  </a:txBody>
                  <a:tcPr anchor="b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2422300"/>
                  </a:ext>
                </a:extLst>
              </a:tr>
              <a:tr h="315319">
                <a:tc gridSpan="21"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i="1" dirty="0">
                        <a:latin typeface="Arial Narrow" panose="020B0606020202030204" pitchFamily="34" charset="0"/>
                      </a:endParaRPr>
                    </a:p>
                  </a:txBody>
                  <a:tcPr anchor="b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>
                      <a:noFill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14792092"/>
                  </a:ext>
                </a:extLst>
              </a:tr>
            </a:tbl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2885050" y="246223"/>
            <a:ext cx="276691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Arial Narrow" panose="020B0606020202030204" pitchFamily="34" charset="0"/>
              </a:rPr>
              <a:t>S-LAB_FLOWCAM </a:t>
            </a:r>
            <a:endParaRPr lang="en-GB" sz="1400" i="1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097929B8-0B64-4ACD-B878-CE9561F9A021}"/>
              </a:ext>
            </a:extLst>
          </p:cNvPr>
          <p:cNvSpPr/>
          <p:nvPr/>
        </p:nvSpPr>
        <p:spPr>
          <a:xfrm>
            <a:off x="322862" y="156020"/>
            <a:ext cx="2181866" cy="398176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75282848-FDC6-4F48-8DD9-DABD759778A0}"/>
              </a:ext>
            </a:extLst>
          </p:cNvPr>
          <p:cNvSpPr/>
          <p:nvPr/>
        </p:nvSpPr>
        <p:spPr>
          <a:xfrm>
            <a:off x="-500" y="554000"/>
            <a:ext cx="9906000" cy="948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52BFA3AF-FD80-45E6-85D2-D3E40CF43069}"/>
              </a:ext>
            </a:extLst>
          </p:cNvPr>
          <p:cNvSpPr txBox="1"/>
          <p:nvPr/>
        </p:nvSpPr>
        <p:spPr>
          <a:xfrm>
            <a:off x="9275528" y="253338"/>
            <a:ext cx="53740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chemeClr val="bg1"/>
                </a:solidFill>
                <a:latin typeface="Arial Narrow" panose="020B0606020202030204" pitchFamily="34" charset="0"/>
              </a:rPr>
              <a:t>E0</a:t>
            </a:r>
          </a:p>
        </p:txBody>
      </p:sp>
      <p:graphicFrame>
        <p:nvGraphicFramePr>
          <p:cNvPr id="14" name="Table 4">
            <a:extLst>
              <a:ext uri="{FF2B5EF4-FFF2-40B4-BE49-F238E27FC236}">
                <a16:creationId xmlns:a16="http://schemas.microsoft.com/office/drawing/2014/main" id="{1E04EB27-971F-4916-8CC6-4AB5D7A93B0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78356382"/>
              </p:ext>
            </p:extLst>
          </p:nvPr>
        </p:nvGraphicFramePr>
        <p:xfrm>
          <a:off x="-10827" y="267219"/>
          <a:ext cx="9900000" cy="30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4000">
                  <a:extLst>
                    <a:ext uri="{9D8B030D-6E8A-4147-A177-3AD203B41FA5}">
                      <a16:colId xmlns:a16="http://schemas.microsoft.com/office/drawing/2014/main" val="2189061465"/>
                    </a:ext>
                  </a:extLst>
                </a:gridCol>
                <a:gridCol w="2160000">
                  <a:extLst>
                    <a:ext uri="{9D8B030D-6E8A-4147-A177-3AD203B41FA5}">
                      <a16:colId xmlns:a16="http://schemas.microsoft.com/office/drawing/2014/main" val="348892192"/>
                    </a:ext>
                  </a:extLst>
                </a:gridCol>
                <a:gridCol w="5360147">
                  <a:extLst>
                    <a:ext uri="{9D8B030D-6E8A-4147-A177-3AD203B41FA5}">
                      <a16:colId xmlns:a16="http://schemas.microsoft.com/office/drawing/2014/main" val="876301111"/>
                    </a:ext>
                  </a:extLst>
                </a:gridCol>
                <a:gridCol w="1335853">
                  <a:extLst>
                    <a:ext uri="{9D8B030D-6E8A-4147-A177-3AD203B41FA5}">
                      <a16:colId xmlns:a16="http://schemas.microsoft.com/office/drawing/2014/main" val="1361443852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1569671306"/>
                    </a:ext>
                  </a:extLst>
                </a:gridCol>
              </a:tblGrid>
              <a:tr h="293352">
                <a:tc>
                  <a:txBody>
                    <a:bodyPr/>
                    <a:lstStyle/>
                    <a:p>
                      <a:endParaRPr lang="en-GB" sz="1400" dirty="0">
                        <a:latin typeface="Calibri (Body)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>
                        <a:latin typeface="Calibri (Body)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0" dirty="0">
                          <a:solidFill>
                            <a:schemeClr val="bg1"/>
                          </a:solidFill>
                          <a:latin typeface="+mn-lt"/>
                        </a:rPr>
                        <a:t>LOG-SAMPLES_ASM-SERVICE-SITE </a:t>
                      </a:r>
                      <a:endParaRPr lang="en-GB" sz="1400" b="0" i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b="0" dirty="0"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400" b="0" dirty="0"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4018498"/>
                  </a:ext>
                </a:extLst>
              </a:tr>
            </a:tbl>
          </a:graphicData>
        </a:graphic>
      </p:graphicFrame>
      <p:pic>
        <p:nvPicPr>
          <p:cNvPr id="15" name="Picture 29">
            <a:extLst>
              <a:ext uri="{FF2B5EF4-FFF2-40B4-BE49-F238E27FC236}">
                <a16:creationId xmlns:a16="http://schemas.microsoft.com/office/drawing/2014/main" id="{0C6828D4-AB60-412F-BA3B-81344641951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0322" y="174417"/>
            <a:ext cx="1967326" cy="468352"/>
          </a:xfrm>
          <a:prstGeom prst="rect">
            <a:avLst/>
          </a:prstGeom>
        </p:spPr>
      </p:pic>
      <p:pic>
        <p:nvPicPr>
          <p:cNvPr id="16" name="Image 15">
            <a:extLst>
              <a:ext uri="{FF2B5EF4-FFF2-40B4-BE49-F238E27FC236}">
                <a16:creationId xmlns:a16="http://schemas.microsoft.com/office/drawing/2014/main" id="{C4AB7116-FE30-4573-919F-CDE93EEB85E1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827"/>
          <a:stretch/>
        </p:blipFill>
        <p:spPr>
          <a:xfrm>
            <a:off x="8049344" y="30022"/>
            <a:ext cx="873184" cy="636994"/>
          </a:xfrm>
          <a:prstGeom prst="rect">
            <a:avLst/>
          </a:prstGeom>
        </p:spPr>
      </p:pic>
      <p:sp>
        <p:nvSpPr>
          <p:cNvPr id="11" name="Google Shape;167;p4">
            <a:extLst>
              <a:ext uri="{FF2B5EF4-FFF2-40B4-BE49-F238E27FC236}">
                <a16:creationId xmlns:a16="http://schemas.microsoft.com/office/drawing/2014/main" id="{4866EA9F-6811-4119-81F8-C3E147BF04CF}"/>
              </a:ext>
            </a:extLst>
          </p:cNvPr>
          <p:cNvSpPr txBox="1"/>
          <p:nvPr/>
        </p:nvSpPr>
        <p:spPr>
          <a:xfrm>
            <a:off x="7122263" y="6612640"/>
            <a:ext cx="2766910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r"/>
            <a:r>
              <a:rPr lang="en-GB" sz="1000" dirty="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LOG-SAMPLES_ASM-SS_verso_V22032023 </a:t>
            </a:r>
            <a:endParaRPr lang="en-GB" sz="1000" i="1" dirty="0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 dirty="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 </a:t>
            </a:r>
            <a:endParaRPr sz="1000" i="1" dirty="0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9D583D31-1633-4DEC-9D25-F77695599AA8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146" y="735571"/>
            <a:ext cx="468352" cy="4683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99972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4">
            <a:extLst>
              <a:ext uri="{FF2B5EF4-FFF2-40B4-BE49-F238E27FC236}">
                <a16:creationId xmlns:a16="http://schemas.microsoft.com/office/drawing/2014/main" id="{6A8EBA52-FD80-44C5-8BF0-D50CDE28D17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12851558"/>
              </p:ext>
            </p:extLst>
          </p:nvPr>
        </p:nvGraphicFramePr>
        <p:xfrm>
          <a:off x="-10827" y="267219"/>
          <a:ext cx="9900000" cy="30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4000">
                  <a:extLst>
                    <a:ext uri="{9D8B030D-6E8A-4147-A177-3AD203B41FA5}">
                      <a16:colId xmlns:a16="http://schemas.microsoft.com/office/drawing/2014/main" val="2189061465"/>
                    </a:ext>
                  </a:extLst>
                </a:gridCol>
                <a:gridCol w="2160000">
                  <a:extLst>
                    <a:ext uri="{9D8B030D-6E8A-4147-A177-3AD203B41FA5}">
                      <a16:colId xmlns:a16="http://schemas.microsoft.com/office/drawing/2014/main" val="348892192"/>
                    </a:ext>
                  </a:extLst>
                </a:gridCol>
                <a:gridCol w="5360147">
                  <a:extLst>
                    <a:ext uri="{9D8B030D-6E8A-4147-A177-3AD203B41FA5}">
                      <a16:colId xmlns:a16="http://schemas.microsoft.com/office/drawing/2014/main" val="876301111"/>
                    </a:ext>
                  </a:extLst>
                </a:gridCol>
                <a:gridCol w="1335853">
                  <a:extLst>
                    <a:ext uri="{9D8B030D-6E8A-4147-A177-3AD203B41FA5}">
                      <a16:colId xmlns:a16="http://schemas.microsoft.com/office/drawing/2014/main" val="1361443852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1569671306"/>
                    </a:ext>
                  </a:extLst>
                </a:gridCol>
              </a:tblGrid>
              <a:tr h="293352">
                <a:tc>
                  <a:txBody>
                    <a:bodyPr/>
                    <a:lstStyle/>
                    <a:p>
                      <a:endParaRPr lang="en-GB" sz="1400" dirty="0">
                        <a:latin typeface="Calibri (Body)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>
                        <a:latin typeface="Calibri (Body)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0" dirty="0">
                          <a:solidFill>
                            <a:schemeClr val="bg1"/>
                          </a:solidFill>
                          <a:latin typeface="+mn-lt"/>
                        </a:rPr>
                        <a:t>LOG-SAMPLES_BVOC-</a:t>
                      </a:r>
                      <a:r>
                        <a:rPr lang="fr-FR" sz="1400" b="0" dirty="0" err="1">
                          <a:solidFill>
                            <a:schemeClr val="bg1"/>
                          </a:solidFill>
                          <a:latin typeface="+mn-lt"/>
                        </a:rPr>
                        <a:t>Biogenic</a:t>
                      </a:r>
                      <a:r>
                        <a:rPr lang="fr-FR" sz="1400" b="0" dirty="0">
                          <a:solidFill>
                            <a:schemeClr val="bg1"/>
                          </a:solidFill>
                          <a:latin typeface="+mn-lt"/>
                        </a:rPr>
                        <a:t> </a:t>
                      </a:r>
                      <a:r>
                        <a:rPr lang="fr-FR" sz="1400" b="0" dirty="0" err="1">
                          <a:solidFill>
                            <a:schemeClr val="bg1"/>
                          </a:solidFill>
                          <a:latin typeface="+mn-lt"/>
                        </a:rPr>
                        <a:t>volotile</a:t>
                      </a:r>
                      <a:r>
                        <a:rPr lang="fr-FR" sz="1400" b="0" dirty="0">
                          <a:solidFill>
                            <a:schemeClr val="bg1"/>
                          </a:solidFill>
                          <a:latin typeface="+mn-lt"/>
                        </a:rPr>
                        <a:t> </a:t>
                      </a:r>
                      <a:r>
                        <a:rPr lang="fr-FR" sz="1400" b="0" dirty="0" err="1">
                          <a:solidFill>
                            <a:schemeClr val="bg1"/>
                          </a:solidFill>
                          <a:latin typeface="+mn-lt"/>
                        </a:rPr>
                        <a:t>organic</a:t>
                      </a:r>
                      <a:r>
                        <a:rPr lang="fr-FR" sz="1400" b="0" dirty="0">
                          <a:solidFill>
                            <a:schemeClr val="bg1"/>
                          </a:solidFill>
                          <a:latin typeface="+mn-lt"/>
                        </a:rPr>
                        <a:t> compounds</a:t>
                      </a:r>
                      <a:endParaRPr lang="en-GB" sz="1400" b="0" i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b="0" dirty="0"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400" b="0" dirty="0"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4018498"/>
                  </a:ext>
                </a:extLst>
              </a:tr>
            </a:tbl>
          </a:graphicData>
        </a:graphic>
      </p:graphicFrame>
      <p:sp>
        <p:nvSpPr>
          <p:cNvPr id="18" name="Rectangle 17">
            <a:extLst>
              <a:ext uri="{FF2B5EF4-FFF2-40B4-BE49-F238E27FC236}">
                <a16:creationId xmlns:a16="http://schemas.microsoft.com/office/drawing/2014/main" id="{097929B8-0B64-4ACD-B878-CE9561F9A021}"/>
              </a:ext>
            </a:extLst>
          </p:cNvPr>
          <p:cNvSpPr/>
          <p:nvPr/>
        </p:nvSpPr>
        <p:spPr>
          <a:xfrm>
            <a:off x="322862" y="156020"/>
            <a:ext cx="2181866" cy="398176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75282848-FDC6-4F48-8DD9-DABD759778A0}"/>
              </a:ext>
            </a:extLst>
          </p:cNvPr>
          <p:cNvSpPr/>
          <p:nvPr/>
        </p:nvSpPr>
        <p:spPr>
          <a:xfrm>
            <a:off x="-500" y="554000"/>
            <a:ext cx="9906000" cy="948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30" name="Picture 29">
            <a:extLst>
              <a:ext uri="{FF2B5EF4-FFF2-40B4-BE49-F238E27FC236}">
                <a16:creationId xmlns:a16="http://schemas.microsoft.com/office/drawing/2014/main" id="{3EEE054A-9BCB-4D3F-A79B-AEBD2E6EA88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0322" y="174417"/>
            <a:ext cx="1967326" cy="468352"/>
          </a:xfrm>
          <a:prstGeom prst="rect">
            <a:avLst/>
          </a:prstGeom>
        </p:spPr>
      </p:pic>
      <p:pic>
        <p:nvPicPr>
          <p:cNvPr id="5" name="Image 4">
            <a:extLst>
              <a:ext uri="{FF2B5EF4-FFF2-40B4-BE49-F238E27FC236}">
                <a16:creationId xmlns:a16="http://schemas.microsoft.com/office/drawing/2014/main" id="{A36A85E7-62EE-4E66-BF51-23D348D8F71D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827"/>
          <a:stretch/>
        </p:blipFill>
        <p:spPr>
          <a:xfrm>
            <a:off x="8049344" y="30022"/>
            <a:ext cx="873184" cy="636994"/>
          </a:xfrm>
          <a:prstGeom prst="rect">
            <a:avLst/>
          </a:prstGeom>
        </p:spPr>
      </p:pic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3811820"/>
              </p:ext>
            </p:extLst>
          </p:nvPr>
        </p:nvGraphicFramePr>
        <p:xfrm>
          <a:off x="78741" y="1556044"/>
          <a:ext cx="9720864" cy="5051045"/>
        </p:xfrm>
        <a:graphic>
          <a:graphicData uri="http://schemas.openxmlformats.org/drawingml/2006/table">
            <a:tbl>
              <a:tblPr firstRow="1" firstCol="1" bandRow="1"/>
              <a:tblGrid>
                <a:gridCol w="1129843">
                  <a:extLst>
                    <a:ext uri="{9D8B030D-6E8A-4147-A177-3AD203B41FA5}">
                      <a16:colId xmlns:a16="http://schemas.microsoft.com/office/drawing/2014/main" val="3885087750"/>
                    </a:ext>
                  </a:extLst>
                </a:gridCol>
                <a:gridCol w="1944216">
                  <a:extLst>
                    <a:ext uri="{9D8B030D-6E8A-4147-A177-3AD203B41FA5}">
                      <a16:colId xmlns:a16="http://schemas.microsoft.com/office/drawing/2014/main" val="1231053314"/>
                    </a:ext>
                  </a:extLst>
                </a:gridCol>
                <a:gridCol w="1214871">
                  <a:extLst>
                    <a:ext uri="{9D8B030D-6E8A-4147-A177-3AD203B41FA5}">
                      <a16:colId xmlns:a16="http://schemas.microsoft.com/office/drawing/2014/main" val="371212232"/>
                    </a:ext>
                  </a:extLst>
                </a:gridCol>
                <a:gridCol w="1291260">
                  <a:extLst>
                    <a:ext uri="{9D8B030D-6E8A-4147-A177-3AD203B41FA5}">
                      <a16:colId xmlns:a16="http://schemas.microsoft.com/office/drawing/2014/main" val="1436169478"/>
                    </a:ext>
                  </a:extLst>
                </a:gridCol>
                <a:gridCol w="1166277">
                  <a:extLst>
                    <a:ext uri="{9D8B030D-6E8A-4147-A177-3AD203B41FA5}">
                      <a16:colId xmlns:a16="http://schemas.microsoft.com/office/drawing/2014/main" val="538336685"/>
                    </a:ext>
                  </a:extLst>
                </a:gridCol>
                <a:gridCol w="1160346">
                  <a:extLst>
                    <a:ext uri="{9D8B030D-6E8A-4147-A177-3AD203B41FA5}">
                      <a16:colId xmlns:a16="http://schemas.microsoft.com/office/drawing/2014/main" val="3212928162"/>
                    </a:ext>
                  </a:extLst>
                </a:gridCol>
                <a:gridCol w="1814051">
                  <a:extLst>
                    <a:ext uri="{9D8B030D-6E8A-4147-A177-3AD203B41FA5}">
                      <a16:colId xmlns:a16="http://schemas.microsoft.com/office/drawing/2014/main" val="4157345866"/>
                    </a:ext>
                  </a:extLst>
                </a:gridCol>
              </a:tblGrid>
              <a:tr h="65806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mLPM</a:t>
                      </a:r>
                      <a:r>
                        <a:rPr lang="en-US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start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[100] [100] [100]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82" marR="583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>
                          <a:solidFill>
                            <a:schemeClr val="tx1"/>
                          </a:solidFill>
                          <a:latin typeface="+mn-lt"/>
                        </a:rPr>
                        <a:t>UTC DATE/TIME START</a:t>
                      </a:r>
                    </a:p>
                    <a:p>
                      <a:pPr algn="ctr"/>
                      <a:r>
                        <a:rPr lang="en-GB" sz="1100" b="1" dirty="0">
                          <a:solidFill>
                            <a:schemeClr val="tx1"/>
                          </a:solidFill>
                          <a:latin typeface="+mn-lt"/>
                        </a:rPr>
                        <a:t>(YYYY.MM.DD   HH:MM)</a:t>
                      </a:r>
                    </a:p>
                    <a:p>
                      <a:pPr algn="ctr"/>
                      <a:r>
                        <a:rPr lang="en-GB" sz="1100" b="1" u="sng" dirty="0">
                          <a:solidFill>
                            <a:schemeClr val="tx1"/>
                          </a:solidFill>
                          <a:latin typeface="+mn-lt"/>
                        </a:rPr>
                        <a:t>when you put NEW tubes IN</a:t>
                      </a:r>
                    </a:p>
                  </a:txBody>
                  <a:tcPr marL="58382" marR="583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BVOC-1</a:t>
                      </a:r>
                    </a:p>
                  </a:txBody>
                  <a:tcPr marL="58382" marR="583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BVOC-2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82" marR="583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BVOC-3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82" marR="583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mLPM</a:t>
                      </a:r>
                      <a:r>
                        <a:rPr lang="en-US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End</a:t>
                      </a:r>
                      <a:r>
                        <a:rPr lang="en-US" sz="1100" b="1" baseline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[100] [100] [100] </a:t>
                      </a:r>
                    </a:p>
                  </a:txBody>
                  <a:tcPr marL="58382" marR="583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UTC DATE/TIME END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(YYYY.MM.DD   HH:MM)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100" b="1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when you take tubes OUT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82" marR="583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8600309"/>
                  </a:ext>
                </a:extLst>
              </a:tr>
              <a:tr h="635311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>
                          <a:solidFill>
                            <a:schemeClr val="tx1"/>
                          </a:solidFill>
                          <a:latin typeface="+mn-lt"/>
                        </a:rPr>
                        <a:t>[  ] 100:100:100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82" marR="583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82" marR="58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### BVOC-1-1</a:t>
                      </a:r>
                    </a:p>
                  </a:txBody>
                  <a:tcPr marL="58382" marR="583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### BVOC-2-1</a:t>
                      </a:r>
                    </a:p>
                  </a:txBody>
                  <a:tcPr marL="58382" marR="583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### BVOC-3-1</a:t>
                      </a:r>
                    </a:p>
                  </a:txBody>
                  <a:tcPr marL="58382" marR="583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latin typeface="+mn-lt"/>
                        </a:rPr>
                        <a:t>[  ] </a:t>
                      </a:r>
                      <a:r>
                        <a:rPr lang="en-GB" sz="1100" dirty="0">
                          <a:solidFill>
                            <a:schemeClr val="tx1"/>
                          </a:solidFill>
                          <a:latin typeface="+mn-lt"/>
                        </a:rPr>
                        <a:t>100:100:100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82" marR="583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82" marR="58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90710"/>
                  </a:ext>
                </a:extLst>
              </a:tr>
              <a:tr h="627466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>
                          <a:solidFill>
                            <a:schemeClr val="tx1"/>
                          </a:solidFill>
                          <a:latin typeface="+mn-lt"/>
                        </a:rPr>
                        <a:t>[  ] 100:100:100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82" marR="583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82" marR="58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### BVOC-1-2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82" marR="583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### BVOC-2-2</a:t>
                      </a:r>
                    </a:p>
                  </a:txBody>
                  <a:tcPr marL="58382" marR="583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### BVOC-3-2</a:t>
                      </a:r>
                    </a:p>
                  </a:txBody>
                  <a:tcPr marL="58382" marR="583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latin typeface="+mn-lt"/>
                        </a:rPr>
                        <a:t>[  ] </a:t>
                      </a:r>
                      <a:r>
                        <a:rPr lang="en-GB" sz="1100" dirty="0">
                          <a:solidFill>
                            <a:schemeClr val="tx1"/>
                          </a:solidFill>
                          <a:latin typeface="+mn-lt"/>
                        </a:rPr>
                        <a:t>100:100:100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82" marR="583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82" marR="58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06802094"/>
                  </a:ext>
                </a:extLst>
              </a:tr>
              <a:tr h="63537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3.</a:t>
                      </a:r>
                      <a:r>
                        <a:rPr lang="en-GB" sz="110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>
                          <a:solidFill>
                            <a:schemeClr val="tx1"/>
                          </a:solidFill>
                          <a:latin typeface="+mn-lt"/>
                        </a:rPr>
                        <a:t>[  ] 100:100:100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82" marR="583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82" marR="58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### BVOC-1-3</a:t>
                      </a:r>
                    </a:p>
                  </a:txBody>
                  <a:tcPr marL="58382" marR="583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### BVOC-2-3</a:t>
                      </a:r>
                    </a:p>
                  </a:txBody>
                  <a:tcPr marL="58382" marR="583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### BVOC-3-3</a:t>
                      </a:r>
                    </a:p>
                  </a:txBody>
                  <a:tcPr marL="58382" marR="583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latin typeface="+mn-lt"/>
                        </a:rPr>
                        <a:t>[  ] </a:t>
                      </a:r>
                      <a:r>
                        <a:rPr lang="en-GB" sz="1100" dirty="0">
                          <a:solidFill>
                            <a:schemeClr val="tx1"/>
                          </a:solidFill>
                          <a:latin typeface="+mn-lt"/>
                        </a:rPr>
                        <a:t>100:100:100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82" marR="583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82" marR="58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17391765"/>
                  </a:ext>
                </a:extLst>
              </a:tr>
              <a:tr h="63537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4.</a:t>
                      </a:r>
                      <a:r>
                        <a:rPr lang="en-GB" sz="110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>
                          <a:solidFill>
                            <a:schemeClr val="tx1"/>
                          </a:solidFill>
                          <a:latin typeface="+mn-lt"/>
                        </a:rPr>
                        <a:t>[  ] 100:100:100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82" marR="583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82" marR="58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### BVOC-1-4</a:t>
                      </a:r>
                    </a:p>
                  </a:txBody>
                  <a:tcPr marL="58382" marR="583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### BVOC-2-4</a:t>
                      </a:r>
                    </a:p>
                  </a:txBody>
                  <a:tcPr marL="58382" marR="583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### BVOC-3-4</a:t>
                      </a:r>
                    </a:p>
                  </a:txBody>
                  <a:tcPr marL="58382" marR="583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latin typeface="+mn-lt"/>
                        </a:rPr>
                        <a:t>[  ] </a:t>
                      </a:r>
                      <a:r>
                        <a:rPr lang="en-GB" sz="1100" dirty="0">
                          <a:solidFill>
                            <a:schemeClr val="tx1"/>
                          </a:solidFill>
                          <a:latin typeface="+mn-lt"/>
                        </a:rPr>
                        <a:t>100:100:100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82" marR="583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82" marR="58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21292674"/>
                  </a:ext>
                </a:extLst>
              </a:tr>
              <a:tr h="614386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5.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>
                          <a:solidFill>
                            <a:schemeClr val="tx1"/>
                          </a:solidFill>
                          <a:latin typeface="+mn-lt"/>
                        </a:rPr>
                        <a:t>[  ] 100:100:100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82" marR="583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82" marR="58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### BVOC-1-5</a:t>
                      </a:r>
                    </a:p>
                  </a:txBody>
                  <a:tcPr marL="58382" marR="583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### BVOC-2-5</a:t>
                      </a:r>
                    </a:p>
                  </a:txBody>
                  <a:tcPr marL="58382" marR="583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### BVOC-3-5</a:t>
                      </a:r>
                    </a:p>
                  </a:txBody>
                  <a:tcPr marL="58382" marR="583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latin typeface="+mn-lt"/>
                        </a:rPr>
                        <a:t>[  ] </a:t>
                      </a:r>
                      <a:r>
                        <a:rPr lang="en-GB" sz="1100" dirty="0">
                          <a:solidFill>
                            <a:schemeClr val="tx1"/>
                          </a:solidFill>
                          <a:latin typeface="+mn-lt"/>
                        </a:rPr>
                        <a:t>100:100:100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82" marR="583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82" marR="58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79294109"/>
                  </a:ext>
                </a:extLst>
              </a:tr>
              <a:tr h="614386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6.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>
                          <a:solidFill>
                            <a:schemeClr val="tx1"/>
                          </a:solidFill>
                          <a:latin typeface="+mn-lt"/>
                        </a:rPr>
                        <a:t>[  ] 100:100:100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82" marR="583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82" marR="58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### BVOC-1-6</a:t>
                      </a:r>
                    </a:p>
                  </a:txBody>
                  <a:tcPr marL="58382" marR="583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### BVOC-2-6</a:t>
                      </a:r>
                    </a:p>
                  </a:txBody>
                  <a:tcPr marL="58382" marR="583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### BVOC-3-6</a:t>
                      </a:r>
                    </a:p>
                  </a:txBody>
                  <a:tcPr marL="58382" marR="583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latin typeface="+mn-lt"/>
                        </a:rPr>
                        <a:t>[  ] </a:t>
                      </a:r>
                      <a:r>
                        <a:rPr lang="en-GB" sz="1100" dirty="0">
                          <a:solidFill>
                            <a:schemeClr val="tx1"/>
                          </a:solidFill>
                          <a:latin typeface="+mn-lt"/>
                        </a:rPr>
                        <a:t>100:100:100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82" marR="583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82" marR="58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9196437"/>
                  </a:ext>
                </a:extLst>
              </a:tr>
              <a:tr h="614386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7.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>
                          <a:solidFill>
                            <a:schemeClr val="tx1"/>
                          </a:solidFill>
                          <a:latin typeface="+mn-lt"/>
                        </a:rPr>
                        <a:t>[  ] 100:100:100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82" marR="583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82" marR="58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### BVOC-1-7</a:t>
                      </a:r>
                    </a:p>
                  </a:txBody>
                  <a:tcPr marL="58382" marR="583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### BVOC-2-7</a:t>
                      </a:r>
                    </a:p>
                  </a:txBody>
                  <a:tcPr marL="58382" marR="583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### BVOC-3-7</a:t>
                      </a:r>
                    </a:p>
                  </a:txBody>
                  <a:tcPr marL="58382" marR="583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latin typeface="+mn-lt"/>
                        </a:rPr>
                        <a:t>[  ] </a:t>
                      </a:r>
                      <a:r>
                        <a:rPr lang="en-GB" sz="1100" dirty="0">
                          <a:solidFill>
                            <a:schemeClr val="tx1"/>
                          </a:solidFill>
                          <a:latin typeface="+mn-lt"/>
                        </a:rPr>
                        <a:t>100:100:100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82" marR="583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82" marR="58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79476700"/>
                  </a:ext>
                </a:extLst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48203737"/>
              </p:ext>
            </p:extLst>
          </p:nvPr>
        </p:nvGraphicFramePr>
        <p:xfrm>
          <a:off x="78741" y="683218"/>
          <a:ext cx="9720864" cy="82452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13819">
                  <a:extLst>
                    <a:ext uri="{9D8B030D-6E8A-4147-A177-3AD203B41FA5}">
                      <a16:colId xmlns:a16="http://schemas.microsoft.com/office/drawing/2014/main" val="2745141830"/>
                    </a:ext>
                  </a:extLst>
                </a:gridCol>
                <a:gridCol w="720081">
                  <a:extLst>
                    <a:ext uri="{9D8B030D-6E8A-4147-A177-3AD203B41FA5}">
                      <a16:colId xmlns:a16="http://schemas.microsoft.com/office/drawing/2014/main" val="1755761666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val="2983658372"/>
                    </a:ext>
                  </a:extLst>
                </a:gridCol>
                <a:gridCol w="726250">
                  <a:extLst>
                    <a:ext uri="{9D8B030D-6E8A-4147-A177-3AD203B41FA5}">
                      <a16:colId xmlns:a16="http://schemas.microsoft.com/office/drawing/2014/main" val="2233529625"/>
                    </a:ext>
                  </a:extLst>
                </a:gridCol>
                <a:gridCol w="467828">
                  <a:extLst>
                    <a:ext uri="{9D8B030D-6E8A-4147-A177-3AD203B41FA5}">
                      <a16:colId xmlns:a16="http://schemas.microsoft.com/office/drawing/2014/main" val="3294533416"/>
                    </a:ext>
                  </a:extLst>
                </a:gridCol>
                <a:gridCol w="518281">
                  <a:extLst>
                    <a:ext uri="{9D8B030D-6E8A-4147-A177-3AD203B41FA5}">
                      <a16:colId xmlns:a16="http://schemas.microsoft.com/office/drawing/2014/main" val="267220092"/>
                    </a:ext>
                  </a:extLst>
                </a:gridCol>
                <a:gridCol w="951936">
                  <a:extLst>
                    <a:ext uri="{9D8B030D-6E8A-4147-A177-3AD203B41FA5}">
                      <a16:colId xmlns:a16="http://schemas.microsoft.com/office/drawing/2014/main" val="4134258577"/>
                    </a:ext>
                  </a:extLst>
                </a:gridCol>
                <a:gridCol w="288032">
                  <a:extLst>
                    <a:ext uri="{9D8B030D-6E8A-4147-A177-3AD203B41FA5}">
                      <a16:colId xmlns:a16="http://schemas.microsoft.com/office/drawing/2014/main" val="102872140"/>
                    </a:ext>
                  </a:extLst>
                </a:gridCol>
                <a:gridCol w="288032">
                  <a:extLst>
                    <a:ext uri="{9D8B030D-6E8A-4147-A177-3AD203B41FA5}">
                      <a16:colId xmlns:a16="http://schemas.microsoft.com/office/drawing/2014/main" val="2095910053"/>
                    </a:ext>
                  </a:extLst>
                </a:gridCol>
                <a:gridCol w="288032">
                  <a:extLst>
                    <a:ext uri="{9D8B030D-6E8A-4147-A177-3AD203B41FA5}">
                      <a16:colId xmlns:a16="http://schemas.microsoft.com/office/drawing/2014/main" val="3316746184"/>
                    </a:ext>
                  </a:extLst>
                </a:gridCol>
                <a:gridCol w="1944216">
                  <a:extLst>
                    <a:ext uri="{9D8B030D-6E8A-4147-A177-3AD203B41FA5}">
                      <a16:colId xmlns:a16="http://schemas.microsoft.com/office/drawing/2014/main" val="833612629"/>
                    </a:ext>
                  </a:extLst>
                </a:gridCol>
                <a:gridCol w="216024">
                  <a:extLst>
                    <a:ext uri="{9D8B030D-6E8A-4147-A177-3AD203B41FA5}">
                      <a16:colId xmlns:a16="http://schemas.microsoft.com/office/drawing/2014/main" val="2767990447"/>
                    </a:ext>
                  </a:extLst>
                </a:gridCol>
                <a:gridCol w="1296144">
                  <a:extLst>
                    <a:ext uri="{9D8B030D-6E8A-4147-A177-3AD203B41FA5}">
                      <a16:colId xmlns:a16="http://schemas.microsoft.com/office/drawing/2014/main" val="2808552060"/>
                    </a:ext>
                  </a:extLst>
                </a:gridCol>
                <a:gridCol w="238093">
                  <a:extLst>
                    <a:ext uri="{9D8B030D-6E8A-4147-A177-3AD203B41FA5}">
                      <a16:colId xmlns:a16="http://schemas.microsoft.com/office/drawing/2014/main" val="3190780461"/>
                    </a:ext>
                  </a:extLst>
                </a:gridCol>
              </a:tblGrid>
              <a:tr h="33684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YYYY</a:t>
                      </a: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MM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DD</a:t>
                      </a: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#</a:t>
                      </a: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#</a:t>
                      </a: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#</a:t>
                      </a: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OPERATOR(S) INITIALS</a:t>
                      </a: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5554882"/>
                  </a:ext>
                </a:extLst>
              </a:tr>
              <a:tr h="20729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_STATION-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0        0        0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3366">
                        <a:alpha val="30196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3366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_BVOC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5865431"/>
                  </a:ext>
                </a:extLst>
              </a:tr>
              <a:tr h="20729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&lt;!&gt; first date on sheet</a:t>
                      </a: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5743194"/>
                  </a:ext>
                </a:extLst>
              </a:tr>
            </a:tbl>
          </a:graphicData>
        </a:graphic>
      </p:graphicFrame>
      <p:sp>
        <p:nvSpPr>
          <p:cNvPr id="9" name="Rectangle 8">
            <a:extLst>
              <a:ext uri="{FF2B5EF4-FFF2-40B4-BE49-F238E27FC236}">
                <a16:creationId xmlns:a16="http://schemas.microsoft.com/office/drawing/2014/main" id="{CF888432-064D-40CC-BFCE-BC87B97F9C97}"/>
              </a:ext>
            </a:extLst>
          </p:cNvPr>
          <p:cNvSpPr/>
          <p:nvPr/>
        </p:nvSpPr>
        <p:spPr>
          <a:xfrm>
            <a:off x="9357277" y="291474"/>
            <a:ext cx="360040" cy="22810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Google Shape;167;p4">
            <a:extLst>
              <a:ext uri="{FF2B5EF4-FFF2-40B4-BE49-F238E27FC236}">
                <a16:creationId xmlns:a16="http://schemas.microsoft.com/office/drawing/2014/main" id="{48D4CD97-A170-4E98-885F-D95CDE286EC6}"/>
              </a:ext>
            </a:extLst>
          </p:cNvPr>
          <p:cNvSpPr txBox="1"/>
          <p:nvPr/>
        </p:nvSpPr>
        <p:spPr>
          <a:xfrm>
            <a:off x="7122263" y="6612640"/>
            <a:ext cx="2766910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 dirty="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LOG-SAMPLES_BVOC_recto_V22032023 </a:t>
            </a:r>
            <a:endParaRPr sz="1000" i="1" dirty="0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966C9138-8414-4059-A3EE-5FDD2A3E5977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429" y="698625"/>
            <a:ext cx="535785" cy="5357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41485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4">
            <a:extLst>
              <a:ext uri="{FF2B5EF4-FFF2-40B4-BE49-F238E27FC236}">
                <a16:creationId xmlns:a16="http://schemas.microsoft.com/office/drawing/2014/main" id="{6A8EBA52-FD80-44C5-8BF0-D50CDE28D17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2678458"/>
              </p:ext>
            </p:extLst>
          </p:nvPr>
        </p:nvGraphicFramePr>
        <p:xfrm>
          <a:off x="-10827" y="267219"/>
          <a:ext cx="9900000" cy="30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4000">
                  <a:extLst>
                    <a:ext uri="{9D8B030D-6E8A-4147-A177-3AD203B41FA5}">
                      <a16:colId xmlns:a16="http://schemas.microsoft.com/office/drawing/2014/main" val="2189061465"/>
                    </a:ext>
                  </a:extLst>
                </a:gridCol>
                <a:gridCol w="2160000">
                  <a:extLst>
                    <a:ext uri="{9D8B030D-6E8A-4147-A177-3AD203B41FA5}">
                      <a16:colId xmlns:a16="http://schemas.microsoft.com/office/drawing/2014/main" val="348892192"/>
                    </a:ext>
                  </a:extLst>
                </a:gridCol>
                <a:gridCol w="5360147">
                  <a:extLst>
                    <a:ext uri="{9D8B030D-6E8A-4147-A177-3AD203B41FA5}">
                      <a16:colId xmlns:a16="http://schemas.microsoft.com/office/drawing/2014/main" val="876301111"/>
                    </a:ext>
                  </a:extLst>
                </a:gridCol>
                <a:gridCol w="1335853">
                  <a:extLst>
                    <a:ext uri="{9D8B030D-6E8A-4147-A177-3AD203B41FA5}">
                      <a16:colId xmlns:a16="http://schemas.microsoft.com/office/drawing/2014/main" val="1361443852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1569671306"/>
                    </a:ext>
                  </a:extLst>
                </a:gridCol>
              </a:tblGrid>
              <a:tr h="293352">
                <a:tc>
                  <a:txBody>
                    <a:bodyPr/>
                    <a:lstStyle/>
                    <a:p>
                      <a:endParaRPr lang="en-GB" sz="1400" dirty="0">
                        <a:latin typeface="Calibri (Body)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>
                        <a:latin typeface="Calibri (Body)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0" dirty="0">
                          <a:solidFill>
                            <a:schemeClr val="bg1"/>
                          </a:solidFill>
                          <a:latin typeface="+mn-lt"/>
                        </a:rPr>
                        <a:t>LOG-SAMPLES_BVOC-</a:t>
                      </a:r>
                      <a:r>
                        <a:rPr lang="fr-FR" sz="1400" b="0" dirty="0" err="1">
                          <a:solidFill>
                            <a:schemeClr val="bg1"/>
                          </a:solidFill>
                          <a:latin typeface="+mn-lt"/>
                        </a:rPr>
                        <a:t>Biogenic</a:t>
                      </a:r>
                      <a:r>
                        <a:rPr lang="fr-FR" sz="1400" b="0" dirty="0">
                          <a:solidFill>
                            <a:schemeClr val="bg1"/>
                          </a:solidFill>
                          <a:latin typeface="+mn-lt"/>
                        </a:rPr>
                        <a:t> </a:t>
                      </a:r>
                      <a:r>
                        <a:rPr lang="fr-FR" sz="1400" b="0" dirty="0" err="1">
                          <a:solidFill>
                            <a:schemeClr val="bg1"/>
                          </a:solidFill>
                          <a:latin typeface="+mn-lt"/>
                        </a:rPr>
                        <a:t>volotile</a:t>
                      </a:r>
                      <a:r>
                        <a:rPr lang="fr-FR" sz="1400" b="0" dirty="0">
                          <a:solidFill>
                            <a:schemeClr val="bg1"/>
                          </a:solidFill>
                          <a:latin typeface="+mn-lt"/>
                        </a:rPr>
                        <a:t> </a:t>
                      </a:r>
                      <a:r>
                        <a:rPr lang="fr-FR" sz="1400" b="0" dirty="0" err="1">
                          <a:solidFill>
                            <a:schemeClr val="bg1"/>
                          </a:solidFill>
                          <a:latin typeface="+mn-lt"/>
                        </a:rPr>
                        <a:t>organic</a:t>
                      </a:r>
                      <a:r>
                        <a:rPr lang="fr-FR" sz="1400" b="0" dirty="0">
                          <a:solidFill>
                            <a:schemeClr val="bg1"/>
                          </a:solidFill>
                          <a:latin typeface="+mn-lt"/>
                        </a:rPr>
                        <a:t> compounds</a:t>
                      </a:r>
                      <a:endParaRPr lang="en-GB" sz="1400" b="0" i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b="0" dirty="0"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400" b="0" dirty="0"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4018498"/>
                  </a:ext>
                </a:extLst>
              </a:tr>
            </a:tbl>
          </a:graphicData>
        </a:graphic>
      </p:graphicFrame>
      <p:sp>
        <p:nvSpPr>
          <p:cNvPr id="18" name="Rectangle 17">
            <a:extLst>
              <a:ext uri="{FF2B5EF4-FFF2-40B4-BE49-F238E27FC236}">
                <a16:creationId xmlns:a16="http://schemas.microsoft.com/office/drawing/2014/main" id="{097929B8-0B64-4ACD-B878-CE9561F9A021}"/>
              </a:ext>
            </a:extLst>
          </p:cNvPr>
          <p:cNvSpPr/>
          <p:nvPr/>
        </p:nvSpPr>
        <p:spPr>
          <a:xfrm>
            <a:off x="322862" y="156020"/>
            <a:ext cx="2181866" cy="398176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75282848-FDC6-4F48-8DD9-DABD759778A0}"/>
              </a:ext>
            </a:extLst>
          </p:cNvPr>
          <p:cNvSpPr/>
          <p:nvPr/>
        </p:nvSpPr>
        <p:spPr>
          <a:xfrm>
            <a:off x="-500" y="554000"/>
            <a:ext cx="9906000" cy="948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30" name="Picture 29">
            <a:extLst>
              <a:ext uri="{FF2B5EF4-FFF2-40B4-BE49-F238E27FC236}">
                <a16:creationId xmlns:a16="http://schemas.microsoft.com/office/drawing/2014/main" id="{3EEE054A-9BCB-4D3F-A79B-AEBD2E6EA88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0322" y="174417"/>
            <a:ext cx="1967326" cy="468352"/>
          </a:xfrm>
          <a:prstGeom prst="rect">
            <a:avLst/>
          </a:prstGeom>
        </p:spPr>
      </p:pic>
      <p:pic>
        <p:nvPicPr>
          <p:cNvPr id="5" name="Image 4">
            <a:extLst>
              <a:ext uri="{FF2B5EF4-FFF2-40B4-BE49-F238E27FC236}">
                <a16:creationId xmlns:a16="http://schemas.microsoft.com/office/drawing/2014/main" id="{A36A85E7-62EE-4E66-BF51-23D348D8F71D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827"/>
          <a:stretch/>
        </p:blipFill>
        <p:spPr>
          <a:xfrm>
            <a:off x="8049344" y="30022"/>
            <a:ext cx="873184" cy="636994"/>
          </a:xfrm>
          <a:prstGeom prst="rect">
            <a:avLst/>
          </a:prstGeom>
        </p:spPr>
      </p:pic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09031791"/>
              </p:ext>
            </p:extLst>
          </p:nvPr>
        </p:nvGraphicFramePr>
        <p:xfrm>
          <a:off x="78741" y="1556044"/>
          <a:ext cx="9720864" cy="5034738"/>
        </p:xfrm>
        <a:graphic>
          <a:graphicData uri="http://schemas.openxmlformats.org/drawingml/2006/table">
            <a:tbl>
              <a:tblPr firstRow="1" firstCol="1" bandRow="1"/>
              <a:tblGrid>
                <a:gridCol w="1129843">
                  <a:extLst>
                    <a:ext uri="{9D8B030D-6E8A-4147-A177-3AD203B41FA5}">
                      <a16:colId xmlns:a16="http://schemas.microsoft.com/office/drawing/2014/main" val="3885087750"/>
                    </a:ext>
                  </a:extLst>
                </a:gridCol>
                <a:gridCol w="8591021">
                  <a:extLst>
                    <a:ext uri="{9D8B030D-6E8A-4147-A177-3AD203B41FA5}">
                      <a16:colId xmlns:a16="http://schemas.microsoft.com/office/drawing/2014/main" val="1231053314"/>
                    </a:ext>
                  </a:extLst>
                </a:gridCol>
              </a:tblGrid>
              <a:tr h="64651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Replicates</a:t>
                      </a:r>
                    </a:p>
                  </a:txBody>
                  <a:tcPr marL="58382" marR="583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 u="none" dirty="0">
                          <a:solidFill>
                            <a:schemeClr val="tx1"/>
                          </a:solidFill>
                          <a:latin typeface="+mn-lt"/>
                        </a:rPr>
                        <a:t>COMMENTS</a:t>
                      </a:r>
                    </a:p>
                  </a:txBody>
                  <a:tcPr marL="58382" marR="583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8600309"/>
                  </a:ext>
                </a:extLst>
              </a:tr>
              <a:tr h="636986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1.</a:t>
                      </a:r>
                      <a:endParaRPr lang="en-GB" sz="11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82" marR="583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900" dirty="0"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82" marR="58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90710"/>
                  </a:ext>
                </a:extLst>
              </a:tr>
              <a:tr h="629121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2.</a:t>
                      </a:r>
                    </a:p>
                  </a:txBody>
                  <a:tcPr marL="58382" marR="583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900" dirty="0"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82" marR="58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06802094"/>
                  </a:ext>
                </a:extLst>
              </a:tr>
              <a:tr h="63704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3.</a:t>
                      </a:r>
                      <a:r>
                        <a:rPr lang="en-GB" sz="110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82" marR="583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900" dirty="0"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82" marR="58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17391765"/>
                  </a:ext>
                </a:extLst>
              </a:tr>
              <a:tr h="63704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4.</a:t>
                      </a:r>
                      <a:r>
                        <a:rPr lang="en-GB" sz="110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</a:p>
                  </a:txBody>
                  <a:tcPr marL="58382" marR="583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82" marR="58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21292674"/>
                  </a:ext>
                </a:extLst>
              </a:tr>
              <a:tr h="616007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5.</a:t>
                      </a:r>
                      <a:endParaRPr lang="en-GB" sz="11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82" marR="583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82" marR="58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79294109"/>
                  </a:ext>
                </a:extLst>
              </a:tr>
              <a:tr h="616007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6.</a:t>
                      </a:r>
                    </a:p>
                  </a:txBody>
                  <a:tcPr marL="58382" marR="583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82" marR="58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29196437"/>
                  </a:ext>
                </a:extLst>
              </a:tr>
              <a:tr h="616007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7.</a:t>
                      </a:r>
                    </a:p>
                  </a:txBody>
                  <a:tcPr marL="58382" marR="583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82" marR="58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79476700"/>
                  </a:ext>
                </a:extLst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6853316"/>
              </p:ext>
            </p:extLst>
          </p:nvPr>
        </p:nvGraphicFramePr>
        <p:xfrm>
          <a:off x="78741" y="683218"/>
          <a:ext cx="9720864" cy="91753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13819">
                  <a:extLst>
                    <a:ext uri="{9D8B030D-6E8A-4147-A177-3AD203B41FA5}">
                      <a16:colId xmlns:a16="http://schemas.microsoft.com/office/drawing/2014/main" val="2745141830"/>
                    </a:ext>
                  </a:extLst>
                </a:gridCol>
                <a:gridCol w="720081">
                  <a:extLst>
                    <a:ext uri="{9D8B030D-6E8A-4147-A177-3AD203B41FA5}">
                      <a16:colId xmlns:a16="http://schemas.microsoft.com/office/drawing/2014/main" val="1755761666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val="2983658372"/>
                    </a:ext>
                  </a:extLst>
                </a:gridCol>
                <a:gridCol w="726250">
                  <a:extLst>
                    <a:ext uri="{9D8B030D-6E8A-4147-A177-3AD203B41FA5}">
                      <a16:colId xmlns:a16="http://schemas.microsoft.com/office/drawing/2014/main" val="2233529625"/>
                    </a:ext>
                  </a:extLst>
                </a:gridCol>
                <a:gridCol w="467828">
                  <a:extLst>
                    <a:ext uri="{9D8B030D-6E8A-4147-A177-3AD203B41FA5}">
                      <a16:colId xmlns:a16="http://schemas.microsoft.com/office/drawing/2014/main" val="3294533416"/>
                    </a:ext>
                  </a:extLst>
                </a:gridCol>
                <a:gridCol w="518281">
                  <a:extLst>
                    <a:ext uri="{9D8B030D-6E8A-4147-A177-3AD203B41FA5}">
                      <a16:colId xmlns:a16="http://schemas.microsoft.com/office/drawing/2014/main" val="267220092"/>
                    </a:ext>
                  </a:extLst>
                </a:gridCol>
                <a:gridCol w="951936">
                  <a:extLst>
                    <a:ext uri="{9D8B030D-6E8A-4147-A177-3AD203B41FA5}">
                      <a16:colId xmlns:a16="http://schemas.microsoft.com/office/drawing/2014/main" val="4134258577"/>
                    </a:ext>
                  </a:extLst>
                </a:gridCol>
                <a:gridCol w="288032">
                  <a:extLst>
                    <a:ext uri="{9D8B030D-6E8A-4147-A177-3AD203B41FA5}">
                      <a16:colId xmlns:a16="http://schemas.microsoft.com/office/drawing/2014/main" val="102872140"/>
                    </a:ext>
                  </a:extLst>
                </a:gridCol>
                <a:gridCol w="288032">
                  <a:extLst>
                    <a:ext uri="{9D8B030D-6E8A-4147-A177-3AD203B41FA5}">
                      <a16:colId xmlns:a16="http://schemas.microsoft.com/office/drawing/2014/main" val="2095910053"/>
                    </a:ext>
                  </a:extLst>
                </a:gridCol>
                <a:gridCol w="288032">
                  <a:extLst>
                    <a:ext uri="{9D8B030D-6E8A-4147-A177-3AD203B41FA5}">
                      <a16:colId xmlns:a16="http://schemas.microsoft.com/office/drawing/2014/main" val="3316746184"/>
                    </a:ext>
                  </a:extLst>
                </a:gridCol>
                <a:gridCol w="1944216">
                  <a:extLst>
                    <a:ext uri="{9D8B030D-6E8A-4147-A177-3AD203B41FA5}">
                      <a16:colId xmlns:a16="http://schemas.microsoft.com/office/drawing/2014/main" val="833612629"/>
                    </a:ext>
                  </a:extLst>
                </a:gridCol>
                <a:gridCol w="216024">
                  <a:extLst>
                    <a:ext uri="{9D8B030D-6E8A-4147-A177-3AD203B41FA5}">
                      <a16:colId xmlns:a16="http://schemas.microsoft.com/office/drawing/2014/main" val="2767990447"/>
                    </a:ext>
                  </a:extLst>
                </a:gridCol>
                <a:gridCol w="1296144">
                  <a:extLst>
                    <a:ext uri="{9D8B030D-6E8A-4147-A177-3AD203B41FA5}">
                      <a16:colId xmlns:a16="http://schemas.microsoft.com/office/drawing/2014/main" val="2808552060"/>
                    </a:ext>
                  </a:extLst>
                </a:gridCol>
                <a:gridCol w="238093">
                  <a:extLst>
                    <a:ext uri="{9D8B030D-6E8A-4147-A177-3AD203B41FA5}">
                      <a16:colId xmlns:a16="http://schemas.microsoft.com/office/drawing/2014/main" val="3190780461"/>
                    </a:ext>
                  </a:extLst>
                </a:gridCol>
              </a:tblGrid>
              <a:tr h="33684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5554882"/>
                  </a:ext>
                </a:extLst>
              </a:tr>
              <a:tr h="33684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46216241"/>
                  </a:ext>
                </a:extLst>
              </a:tr>
              <a:tr h="20729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200"/>
                        </a:lnSpc>
                      </a:pPr>
                      <a:endParaRPr lang="en-GB" sz="10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200"/>
                        </a:lnSpc>
                      </a:pPr>
                      <a:endParaRPr lang="en-GB" sz="10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200"/>
                        </a:lnSpc>
                      </a:pPr>
                      <a:endParaRPr lang="en-GB" sz="10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5743194"/>
                  </a:ext>
                </a:extLst>
              </a:tr>
            </a:tbl>
          </a:graphicData>
        </a:graphic>
      </p:graphicFrame>
      <p:sp>
        <p:nvSpPr>
          <p:cNvPr id="9" name="Google Shape;167;p4">
            <a:extLst>
              <a:ext uri="{FF2B5EF4-FFF2-40B4-BE49-F238E27FC236}">
                <a16:creationId xmlns:a16="http://schemas.microsoft.com/office/drawing/2014/main" id="{73ADC6AA-A782-42D7-8293-4888914145F4}"/>
              </a:ext>
            </a:extLst>
          </p:cNvPr>
          <p:cNvSpPr txBox="1"/>
          <p:nvPr/>
        </p:nvSpPr>
        <p:spPr>
          <a:xfrm>
            <a:off x="7122263" y="6612640"/>
            <a:ext cx="2766910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 dirty="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LOG-SAMPLES_BVOC_verso_V22032023 </a:t>
            </a:r>
            <a:endParaRPr sz="1000" i="1" dirty="0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041B477-E033-4473-A751-E55C3752F474}"/>
              </a:ext>
            </a:extLst>
          </p:cNvPr>
          <p:cNvSpPr/>
          <p:nvPr/>
        </p:nvSpPr>
        <p:spPr>
          <a:xfrm>
            <a:off x="9357277" y="291474"/>
            <a:ext cx="360040" cy="22810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EF9212B0-76BB-4907-B22B-95673D2167F3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395" y="713866"/>
            <a:ext cx="588221" cy="5882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19754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1" name="Table 13">
            <a:extLst>
              <a:ext uri="{FF2B5EF4-FFF2-40B4-BE49-F238E27FC236}">
                <a16:creationId xmlns:a16="http://schemas.microsoft.com/office/drawing/2014/main" id="{CCEF7B07-2320-486E-B122-1CC116B30AA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6753949"/>
              </p:ext>
            </p:extLst>
          </p:nvPr>
        </p:nvGraphicFramePr>
        <p:xfrm>
          <a:off x="92068" y="685230"/>
          <a:ext cx="9736598" cy="644689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82294">
                  <a:extLst>
                    <a:ext uri="{9D8B030D-6E8A-4147-A177-3AD203B41FA5}">
                      <a16:colId xmlns:a16="http://schemas.microsoft.com/office/drawing/2014/main" val="1138299414"/>
                    </a:ext>
                  </a:extLst>
                </a:gridCol>
                <a:gridCol w="255825">
                  <a:extLst>
                    <a:ext uri="{9D8B030D-6E8A-4147-A177-3AD203B41FA5}">
                      <a16:colId xmlns:a16="http://schemas.microsoft.com/office/drawing/2014/main" val="3074197746"/>
                    </a:ext>
                  </a:extLst>
                </a:gridCol>
                <a:gridCol w="626469">
                  <a:extLst>
                    <a:ext uri="{9D8B030D-6E8A-4147-A177-3AD203B41FA5}">
                      <a16:colId xmlns:a16="http://schemas.microsoft.com/office/drawing/2014/main" val="1189443647"/>
                    </a:ext>
                  </a:extLst>
                </a:gridCol>
                <a:gridCol w="755435">
                  <a:extLst>
                    <a:ext uri="{9D8B030D-6E8A-4147-A177-3AD203B41FA5}">
                      <a16:colId xmlns:a16="http://schemas.microsoft.com/office/drawing/2014/main" val="3551183557"/>
                    </a:ext>
                  </a:extLst>
                </a:gridCol>
                <a:gridCol w="180669">
                  <a:extLst>
                    <a:ext uri="{9D8B030D-6E8A-4147-A177-3AD203B41FA5}">
                      <a16:colId xmlns:a16="http://schemas.microsoft.com/office/drawing/2014/main" val="732753125"/>
                    </a:ext>
                  </a:extLst>
                </a:gridCol>
                <a:gridCol w="523178">
                  <a:extLst>
                    <a:ext uri="{9D8B030D-6E8A-4147-A177-3AD203B41FA5}">
                      <a16:colId xmlns:a16="http://schemas.microsoft.com/office/drawing/2014/main" val="2398041461"/>
                    </a:ext>
                  </a:extLst>
                </a:gridCol>
                <a:gridCol w="467773">
                  <a:extLst>
                    <a:ext uri="{9D8B030D-6E8A-4147-A177-3AD203B41FA5}">
                      <a16:colId xmlns:a16="http://schemas.microsoft.com/office/drawing/2014/main" val="863067746"/>
                    </a:ext>
                  </a:extLst>
                </a:gridCol>
                <a:gridCol w="160296">
                  <a:extLst>
                    <a:ext uri="{9D8B030D-6E8A-4147-A177-3AD203B41FA5}">
                      <a16:colId xmlns:a16="http://schemas.microsoft.com/office/drawing/2014/main" val="3967949681"/>
                    </a:ext>
                  </a:extLst>
                </a:gridCol>
                <a:gridCol w="357924">
                  <a:extLst>
                    <a:ext uri="{9D8B030D-6E8A-4147-A177-3AD203B41FA5}">
                      <a16:colId xmlns:a16="http://schemas.microsoft.com/office/drawing/2014/main" val="1430197411"/>
                    </a:ext>
                  </a:extLst>
                </a:gridCol>
                <a:gridCol w="605059">
                  <a:extLst>
                    <a:ext uri="{9D8B030D-6E8A-4147-A177-3AD203B41FA5}">
                      <a16:colId xmlns:a16="http://schemas.microsoft.com/office/drawing/2014/main" val="1723951015"/>
                    </a:ext>
                  </a:extLst>
                </a:gridCol>
                <a:gridCol w="468790">
                  <a:extLst>
                    <a:ext uri="{9D8B030D-6E8A-4147-A177-3AD203B41FA5}">
                      <a16:colId xmlns:a16="http://schemas.microsoft.com/office/drawing/2014/main" val="102927534"/>
                    </a:ext>
                  </a:extLst>
                </a:gridCol>
                <a:gridCol w="261932">
                  <a:extLst>
                    <a:ext uri="{9D8B030D-6E8A-4147-A177-3AD203B41FA5}">
                      <a16:colId xmlns:a16="http://schemas.microsoft.com/office/drawing/2014/main" val="3499709577"/>
                    </a:ext>
                  </a:extLst>
                </a:gridCol>
                <a:gridCol w="232261">
                  <a:extLst>
                    <a:ext uri="{9D8B030D-6E8A-4147-A177-3AD203B41FA5}">
                      <a16:colId xmlns:a16="http://schemas.microsoft.com/office/drawing/2014/main" val="2171064487"/>
                    </a:ext>
                  </a:extLst>
                </a:gridCol>
                <a:gridCol w="125260">
                  <a:extLst>
                    <a:ext uri="{9D8B030D-6E8A-4147-A177-3AD203B41FA5}">
                      <a16:colId xmlns:a16="http://schemas.microsoft.com/office/drawing/2014/main" val="1172119774"/>
                    </a:ext>
                  </a:extLst>
                </a:gridCol>
                <a:gridCol w="261932">
                  <a:extLst>
                    <a:ext uri="{9D8B030D-6E8A-4147-A177-3AD203B41FA5}">
                      <a16:colId xmlns:a16="http://schemas.microsoft.com/office/drawing/2014/main" val="1318552648"/>
                    </a:ext>
                  </a:extLst>
                </a:gridCol>
                <a:gridCol w="671380">
                  <a:extLst>
                    <a:ext uri="{9D8B030D-6E8A-4147-A177-3AD203B41FA5}">
                      <a16:colId xmlns:a16="http://schemas.microsoft.com/office/drawing/2014/main" val="3067397416"/>
                    </a:ext>
                  </a:extLst>
                </a:gridCol>
                <a:gridCol w="848889">
                  <a:extLst>
                    <a:ext uri="{9D8B030D-6E8A-4147-A177-3AD203B41FA5}">
                      <a16:colId xmlns:a16="http://schemas.microsoft.com/office/drawing/2014/main" val="3427836697"/>
                    </a:ext>
                  </a:extLst>
                </a:gridCol>
                <a:gridCol w="125260">
                  <a:extLst>
                    <a:ext uri="{9D8B030D-6E8A-4147-A177-3AD203B41FA5}">
                      <a16:colId xmlns:a16="http://schemas.microsoft.com/office/drawing/2014/main" val="2018192047"/>
                    </a:ext>
                  </a:extLst>
                </a:gridCol>
                <a:gridCol w="962986">
                  <a:extLst>
                    <a:ext uri="{9D8B030D-6E8A-4147-A177-3AD203B41FA5}">
                      <a16:colId xmlns:a16="http://schemas.microsoft.com/office/drawing/2014/main" val="2970078227"/>
                    </a:ext>
                  </a:extLst>
                </a:gridCol>
                <a:gridCol w="612151">
                  <a:extLst>
                    <a:ext uri="{9D8B030D-6E8A-4147-A177-3AD203B41FA5}">
                      <a16:colId xmlns:a16="http://schemas.microsoft.com/office/drawing/2014/main" val="1283966477"/>
                    </a:ext>
                  </a:extLst>
                </a:gridCol>
                <a:gridCol w="350835">
                  <a:extLst>
                    <a:ext uri="{9D8B030D-6E8A-4147-A177-3AD203B41FA5}">
                      <a16:colId xmlns:a16="http://schemas.microsoft.com/office/drawing/2014/main" val="3669701510"/>
                    </a:ext>
                  </a:extLst>
                </a:gridCol>
              </a:tblGrid>
              <a:tr h="28800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50000"/>
                        <a:alpha val="1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rgbClr val="C00000"/>
                          </a:solidFill>
                        </a:rPr>
                        <a:t>&lt;!&gt; first date on sheet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50000"/>
                        <a:alpha val="1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YYYY</a:t>
                      </a: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50000"/>
                        <a:alpha val="1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MM</a:t>
                      </a: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50000"/>
                        <a:alpha val="10196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DD</a:t>
                      </a: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50000"/>
                        <a:alpha val="1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50000"/>
                        <a:alpha val="1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#</a:t>
                      </a: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50000"/>
                        <a:alpha val="10196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#</a:t>
                      </a: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50000"/>
                        <a:alpha val="1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#</a:t>
                      </a: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50000"/>
                        <a:alpha val="10196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50000"/>
                        <a:alpha val="1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50000"/>
                        <a:alpha val="1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50000"/>
                        <a:alpha val="10196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6343022"/>
                  </a:ext>
                </a:extLst>
              </a:tr>
              <a:tr h="28800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50000"/>
                        <a:alpha val="1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LOG-SAMPLES_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50000"/>
                        <a:alpha val="1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_STATION-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50000"/>
                        <a:alpha val="1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0        0        0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3366">
                        <a:alpha val="30196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3366">
                        <a:alpha val="30196"/>
                      </a:srgb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_UDW-WATER-BIO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50000"/>
                        <a:alpha val="1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50000"/>
                        <a:alpha val="10196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64672710"/>
                  </a:ext>
                </a:extLst>
              </a:tr>
              <a:tr h="0">
                <a:tc gridSpan="2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50000"/>
                        <a:alpha val="1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905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sz="10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sz="10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>
                      <a:noFill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822773022"/>
                  </a:ext>
                </a:extLst>
              </a:tr>
              <a:tr h="0">
                <a:tc gridSpan="2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>
                      <a:noFill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905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>
                      <a:noFill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>
                      <a:noFill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518813352"/>
                  </a:ext>
                </a:extLst>
              </a:tr>
              <a:tr h="576000"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>
                          <a:solidFill>
                            <a:schemeClr val="tx1"/>
                          </a:solidFill>
                        </a:rPr>
                        <a:t>UTC DATE/TIME </a:t>
                      </a:r>
                      <a:r>
                        <a:rPr lang="en-GB" sz="1000" b="1" dirty="0">
                          <a:solidFill>
                            <a:srgbClr val="009900"/>
                          </a:solidFill>
                        </a:rPr>
                        <a:t>START</a:t>
                      </a:r>
                    </a:p>
                    <a:p>
                      <a:pPr algn="ctr"/>
                      <a:r>
                        <a:rPr lang="en-GB" sz="1000" b="1" dirty="0">
                          <a:solidFill>
                            <a:schemeClr val="tx1"/>
                          </a:solidFill>
                        </a:rPr>
                        <a:t>(YYYY.MM.DD   HH:MM)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000" b="1" dirty="0">
                          <a:solidFill>
                            <a:schemeClr val="tx1"/>
                          </a:solidFill>
                        </a:rPr>
                        <a:t>Operator </a:t>
                      </a:r>
                    </a:p>
                    <a:p>
                      <a:pPr algn="ctr"/>
                      <a:r>
                        <a:rPr lang="en-GB" sz="1000" b="1" dirty="0">
                          <a:solidFill>
                            <a:schemeClr val="tx1"/>
                          </a:solidFill>
                        </a:rPr>
                        <a:t>Initials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000" b="1" dirty="0">
                          <a:solidFill>
                            <a:schemeClr val="tx1"/>
                          </a:solidFill>
                        </a:rPr>
                        <a:t>HP</a:t>
                      </a:r>
                    </a:p>
                    <a:p>
                      <a:pPr algn="ctr"/>
                      <a:r>
                        <a:rPr lang="en-GB" sz="1000" b="1" dirty="0">
                          <a:solidFill>
                            <a:schemeClr val="tx1"/>
                          </a:solidFill>
                        </a:rPr>
                        <a:t>Cryo-2mL</a:t>
                      </a:r>
                    </a:p>
                    <a:p>
                      <a:pPr algn="ctr"/>
                      <a:r>
                        <a:rPr lang="en-GB" sz="1000" b="1" dirty="0">
                          <a:solidFill>
                            <a:schemeClr val="tx1"/>
                          </a:solidFill>
                        </a:rPr>
                        <a:t>LN2 #2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/>
                      <a:endParaRPr lang="en-GB" sz="1000" dirty="0"/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dirty="0">
                          <a:solidFill>
                            <a:schemeClr val="tx1"/>
                          </a:solidFill>
                        </a:rPr>
                        <a:t>Filtration Volume 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dirty="0">
                          <a:solidFill>
                            <a:schemeClr val="tx1"/>
                          </a:solidFill>
                        </a:rPr>
                        <a:t>(mL)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/>
                      <a:endParaRPr lang="en-GB" sz="1000" dirty="0"/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GB" sz="1000" b="1" dirty="0">
                          <a:solidFill>
                            <a:schemeClr val="tx1"/>
                          </a:solidFill>
                        </a:rPr>
                        <a:t>Filtration </a:t>
                      </a:r>
                    </a:p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GB" sz="1000" b="1" dirty="0">
                          <a:solidFill>
                            <a:schemeClr val="tx1"/>
                          </a:solidFill>
                        </a:rPr>
                        <a:t>Duration</a:t>
                      </a:r>
                    </a:p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GB" sz="1000" b="1" dirty="0">
                          <a:solidFill>
                            <a:schemeClr val="tx1"/>
                          </a:solidFill>
                        </a:rPr>
                        <a:t>(minutes)</a:t>
                      </a:r>
                      <a:endParaRPr lang="en-GB" sz="1000" b="1" dirty="0">
                        <a:solidFill>
                          <a:schemeClr val="tx1"/>
                        </a:solidFill>
                        <a:latin typeface="Calibri (Body)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FC-P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Cryo-2mL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LN2 </a:t>
                      </a:r>
                      <a:r>
                        <a:rPr kumimoji="0" lang="en-GB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#3</a:t>
                      </a:r>
                      <a:endParaRPr kumimoji="0" lang="en-GB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FC-G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Cryo-2mL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LN2 </a:t>
                      </a:r>
                      <a:r>
                        <a:rPr kumimoji="0" lang="en-GB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#3</a:t>
                      </a:r>
                      <a:endParaRPr kumimoji="0" lang="en-GB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SAL</a:t>
                      </a:r>
                    </a:p>
                    <a:p>
                      <a:pPr algn="ctr" rtl="0"/>
                      <a:r>
                        <a:rPr kumimoji="0" lang="fr-FR" sz="10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Bottle-150mL</a:t>
                      </a:r>
                    </a:p>
                    <a:p>
                      <a:pPr algn="ctr" rtl="0"/>
                      <a:r>
                        <a:rPr kumimoji="0" lang="fr-FR" sz="10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RT &gt;10°C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dirty="0">
                          <a:solidFill>
                            <a:schemeClr val="tx1"/>
                          </a:solidFill>
                        </a:rPr>
                        <a:t>TSG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dirty="0">
                          <a:solidFill>
                            <a:schemeClr val="tx1"/>
                          </a:solidFill>
                        </a:rPr>
                        <a:t>Temp (°C)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dirty="0">
                          <a:solidFill>
                            <a:schemeClr val="tx1"/>
                          </a:solidFill>
                        </a:rPr>
                        <a:t>TSG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dirty="0">
                          <a:solidFill>
                            <a:schemeClr val="tx1"/>
                          </a:solidFill>
                        </a:rPr>
                        <a:t>Sal (</a:t>
                      </a:r>
                      <a:r>
                        <a:rPr lang="en-GB" sz="1000" b="1" dirty="0" err="1">
                          <a:solidFill>
                            <a:schemeClr val="tx1"/>
                          </a:solidFill>
                        </a:rPr>
                        <a:t>psu</a:t>
                      </a:r>
                      <a:r>
                        <a:rPr lang="en-GB" sz="1000" b="1" dirty="0">
                          <a:solidFill>
                            <a:schemeClr val="tx1"/>
                          </a:solidFill>
                        </a:rPr>
                        <a:t>)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43478936"/>
                  </a:ext>
                </a:extLst>
              </a:tr>
              <a:tr h="5760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F81BD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HP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F81BD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mm-dd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4F81BD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hh:mm</a:t>
                      </a: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4F81BD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None/>
                      </a:pPr>
                      <a:r>
                        <a:rPr lang="en-GB" sz="1000" b="0" i="0" u="none" strike="noStrike" cap="none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  <a:sym typeface="Calibri"/>
                        </a:rPr>
                        <a:t>[ ] </a:t>
                      </a:r>
                      <a:r>
                        <a:rPr lang="en-GB" sz="1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150*</a:t>
                      </a:r>
                      <a:r>
                        <a:rPr lang="en-GB" sz="1000" b="0" i="0" u="none" strike="noStrike" cap="none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  <a:sym typeface="Calibri"/>
                        </a:rPr>
                        <a:t> [ ] 250* </a:t>
                      </a:r>
                    </a:p>
                    <a:p>
                      <a:pPr marL="0" marR="0" lvl="0" indent="0" algn="l" rtl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None/>
                      </a:pPr>
                      <a:r>
                        <a:rPr lang="en-GB" sz="1000" b="0" i="0" u="none" strike="noStrike" cap="none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  <a:sym typeface="Calibri"/>
                        </a:rPr>
                        <a:t>[ ] 680   [ ] 1080</a:t>
                      </a:r>
                    </a:p>
                    <a:p>
                      <a:pPr marL="0" marR="0" lvl="0" indent="0" algn="l" rtl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None/>
                      </a:pPr>
                      <a:r>
                        <a:rPr lang="en-GB" sz="1000" b="0" i="0" u="none" strike="noStrike" cap="none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  <a:sym typeface="Calibri"/>
                        </a:rPr>
                        <a:t>[ ] 2270 </a:t>
                      </a:r>
                      <a:endParaRPr lang="en-GB" sz="10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>
                        <a:lnSpc>
                          <a:spcPts val="1200"/>
                        </a:lnSpc>
                      </a:pPr>
                      <a:r>
                        <a:rPr lang="en-GB" sz="1000" b="0" u="none" dirty="0">
                          <a:solidFill>
                            <a:schemeClr val="tx1"/>
                          </a:solidFill>
                        </a:rPr>
                        <a:t>[ ] 30’     </a:t>
                      </a:r>
                      <a:r>
                        <a:rPr lang="en-GB" sz="1000" b="0" u="none" dirty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[ ] 60’</a:t>
                      </a:r>
                    </a:p>
                    <a:p>
                      <a:pPr algn="r">
                        <a:lnSpc>
                          <a:spcPts val="1200"/>
                        </a:lnSpc>
                      </a:pPr>
                      <a:endParaRPr lang="en-GB" sz="1000" b="0" u="none" dirty="0">
                        <a:solidFill>
                          <a:schemeClr val="tx1"/>
                        </a:solidFill>
                      </a:endParaRPr>
                    </a:p>
                    <a:p>
                      <a:pPr algn="r">
                        <a:lnSpc>
                          <a:spcPts val="1200"/>
                        </a:lnSpc>
                      </a:pPr>
                      <a:r>
                        <a:rPr lang="en-GB" sz="1000" b="0" u="none" dirty="0">
                          <a:solidFill>
                            <a:schemeClr val="tx1"/>
                          </a:solidFill>
                        </a:rPr>
                        <a:t>                  min.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F81BD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FC-P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F81BD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mm-dd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4F81BD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hh:mm</a:t>
                      </a: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4F81BD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F81BD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FC-G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F81BD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mm-dd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4F81BD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hh:mm</a:t>
                      </a: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4F81BD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F81BD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SAL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F81BD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mm-dd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4F81BD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hh:mm</a:t>
                      </a: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4F81BD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4F81BD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4F81BD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68975401"/>
                  </a:ext>
                </a:extLst>
              </a:tr>
              <a:tr h="5760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F81BD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HP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F81BD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mm-dd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4F81BD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hh:mm</a:t>
                      </a: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4F81BD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None/>
                      </a:pPr>
                      <a:r>
                        <a:rPr lang="en-GB" sz="1000" b="0" i="0" u="none" strike="noStrike" cap="none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  <a:sym typeface="Calibri"/>
                        </a:rPr>
                        <a:t>[ ] </a:t>
                      </a:r>
                      <a:r>
                        <a:rPr lang="en-GB" sz="1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150*</a:t>
                      </a:r>
                      <a:r>
                        <a:rPr lang="en-GB" sz="1000" b="0" i="0" u="none" strike="noStrike" cap="none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  <a:sym typeface="Calibri"/>
                        </a:rPr>
                        <a:t> [ ] 250* </a:t>
                      </a:r>
                    </a:p>
                    <a:p>
                      <a:pPr marL="0" marR="0" lvl="0" indent="0" algn="l" rtl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None/>
                      </a:pPr>
                      <a:r>
                        <a:rPr lang="en-GB" sz="1000" b="0" i="0" u="none" strike="noStrike" cap="none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  <a:sym typeface="Calibri"/>
                        </a:rPr>
                        <a:t>[ ] 680   [ ] 1080</a:t>
                      </a:r>
                    </a:p>
                    <a:p>
                      <a:pPr marL="0" marR="0" lvl="0" indent="0" algn="l" rtl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None/>
                      </a:pPr>
                      <a:r>
                        <a:rPr lang="en-GB" sz="1000" b="0" i="0" u="none" strike="noStrike" cap="none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  <a:sym typeface="Calibri"/>
                        </a:rPr>
                        <a:t>[ ] 2270   </a:t>
                      </a:r>
                      <a:endParaRPr lang="en-GB" sz="10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[ ] 30’     </a:t>
                      </a: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>
                              <a:lumMod val="65000"/>
                            </a:prstClr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[ ] 60’</a:t>
                      </a:r>
                    </a:p>
                    <a:p>
                      <a:pPr marL="0" marR="0" lvl="0" indent="0" algn="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  <a:p>
                      <a:pPr marL="0" marR="0" lvl="0" indent="0" algn="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                  min.</a:t>
                      </a: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F81BD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FC-P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F81BD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mm-dd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4F81BD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hh:mm</a:t>
                      </a: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4F81BD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F81BD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FC-G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F81BD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mm-dd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4F81BD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hh:mm</a:t>
                      </a: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4F81BD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F81BD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SAL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F81BD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mm-dd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4F81BD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hh:mm</a:t>
                      </a: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4F81BD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4F81BD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4F81BD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51987828"/>
                  </a:ext>
                </a:extLst>
              </a:tr>
              <a:tr h="5760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F81BD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HP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F81BD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mm-dd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4F81BD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hh:mm</a:t>
                      </a: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4F81BD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  <a:tabLst/>
                        <a:defRPr/>
                      </a:pPr>
                      <a:r>
                        <a:rPr kumimoji="0" lang="en-GB" sz="900" b="0" i="0" u="none" strike="noStrike" kern="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  <a:sym typeface="Calibri"/>
                        </a:rPr>
                        <a:t>[ ] </a:t>
                      </a:r>
                      <a:r>
                        <a:rPr kumimoji="0" lang="en-GB" sz="900" b="0" i="0" u="none" strike="noStrike" kern="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sym typeface="Arial"/>
                        </a:rPr>
                        <a:t>150*</a:t>
                      </a:r>
                      <a:r>
                        <a:rPr kumimoji="0" lang="en-GB" sz="900" b="0" i="0" u="none" strike="noStrike" kern="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  <a:sym typeface="Calibri"/>
                        </a:rPr>
                        <a:t> [ ] 250*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  <a:tabLst/>
                        <a:defRPr/>
                      </a:pPr>
                      <a:r>
                        <a:rPr kumimoji="0" lang="en-GB" sz="900" b="0" i="0" u="none" strike="noStrike" kern="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  <a:sym typeface="Calibri"/>
                        </a:rPr>
                        <a:t>[ ] 680   [ ] 1080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  <a:tabLst/>
                        <a:defRPr/>
                      </a:pPr>
                      <a:r>
                        <a:rPr kumimoji="0" lang="en-GB" sz="900" b="0" i="0" u="none" strike="noStrike" kern="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  <a:sym typeface="Calibri"/>
                        </a:rPr>
                        <a:t>[ ] 2270   </a:t>
                      </a:r>
                      <a:endParaRPr kumimoji="0" lang="en-GB" sz="9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  <a:sym typeface="Arial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[ ] 30’     </a:t>
                      </a: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>
                              <a:lumMod val="65000"/>
                            </a:prstClr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[ ] 60’</a:t>
                      </a:r>
                    </a:p>
                    <a:p>
                      <a:pPr marL="0" marR="0" lvl="0" indent="0" algn="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  <a:p>
                      <a:pPr marL="0" marR="0" lvl="0" indent="0" algn="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                  min.</a:t>
                      </a: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F81BD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FC-P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F81BD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mm-dd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4F81BD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hh:mm</a:t>
                      </a: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4F81BD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F81BD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FC-G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F81BD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mm-dd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4F81BD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hh:mm</a:t>
                      </a: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4F81BD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F81BD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SAL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F81BD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mm-dd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4F81BD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hh:mm</a:t>
                      </a: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4F81BD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4F81BD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4F81BD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78569984"/>
                  </a:ext>
                </a:extLst>
              </a:tr>
              <a:tr h="5760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F81BD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HP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F81BD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mm-dd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4F81BD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hh:mm</a:t>
                      </a: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4F81BD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  <a:tabLst/>
                        <a:defRPr/>
                      </a:pPr>
                      <a:r>
                        <a:rPr kumimoji="0" lang="en-GB" sz="900" b="0" i="0" u="none" strike="noStrike" kern="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  <a:sym typeface="Calibri"/>
                        </a:rPr>
                        <a:t>[ ] </a:t>
                      </a:r>
                      <a:r>
                        <a:rPr kumimoji="0" lang="en-GB" sz="900" b="0" i="0" u="none" strike="noStrike" kern="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sym typeface="Arial"/>
                        </a:rPr>
                        <a:t>150*</a:t>
                      </a:r>
                      <a:r>
                        <a:rPr kumimoji="0" lang="en-GB" sz="900" b="0" i="0" u="none" strike="noStrike" kern="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  <a:sym typeface="Calibri"/>
                        </a:rPr>
                        <a:t> [ ] 250*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  <a:tabLst/>
                        <a:defRPr/>
                      </a:pPr>
                      <a:r>
                        <a:rPr kumimoji="0" lang="en-GB" sz="900" b="0" i="0" u="none" strike="noStrike" kern="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  <a:sym typeface="Calibri"/>
                        </a:rPr>
                        <a:t>[ ] 680   [ ] 1080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  <a:tabLst/>
                        <a:defRPr/>
                      </a:pPr>
                      <a:r>
                        <a:rPr kumimoji="0" lang="en-GB" sz="900" b="0" i="0" u="none" strike="noStrike" kern="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  <a:sym typeface="Calibri"/>
                        </a:rPr>
                        <a:t>[ ] 2270   </a:t>
                      </a:r>
                      <a:endParaRPr kumimoji="0" lang="en-GB" sz="9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  <a:sym typeface="Arial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[ ] 30’     </a:t>
                      </a: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>
                              <a:lumMod val="65000"/>
                            </a:prstClr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[ ] 60’</a:t>
                      </a:r>
                    </a:p>
                    <a:p>
                      <a:pPr marL="0" marR="0" lvl="0" indent="0" algn="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  <a:p>
                      <a:pPr marL="0" marR="0" lvl="0" indent="0" algn="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                  min.</a:t>
                      </a: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F81BD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FC-P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F81BD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mm-dd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4F81BD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hh:mm</a:t>
                      </a: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4F81BD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F81BD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FC-G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F81BD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mm-dd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4F81BD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hh:mm</a:t>
                      </a: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4F81BD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F81BD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SAL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F81BD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mm-dd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4F81BD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hh:mm</a:t>
                      </a: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4F81BD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4F81BD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4F81BD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2471579"/>
                  </a:ext>
                </a:extLst>
              </a:tr>
              <a:tr h="5760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F81BD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HP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F81BD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mm-dd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4F81BD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hh:mm</a:t>
                      </a: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4F81BD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  <a:tabLst/>
                        <a:defRPr/>
                      </a:pPr>
                      <a:r>
                        <a:rPr kumimoji="0" lang="en-GB" sz="900" b="0" i="0" u="none" strike="noStrike" kern="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  <a:sym typeface="Calibri"/>
                        </a:rPr>
                        <a:t>[ ] </a:t>
                      </a:r>
                      <a:r>
                        <a:rPr kumimoji="0" lang="en-GB" sz="900" b="0" i="0" u="none" strike="noStrike" kern="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sym typeface="Arial"/>
                        </a:rPr>
                        <a:t>150*</a:t>
                      </a:r>
                      <a:r>
                        <a:rPr kumimoji="0" lang="en-GB" sz="900" b="0" i="0" u="none" strike="noStrike" kern="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  <a:sym typeface="Calibri"/>
                        </a:rPr>
                        <a:t> [ ] 250*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  <a:tabLst/>
                        <a:defRPr/>
                      </a:pPr>
                      <a:r>
                        <a:rPr kumimoji="0" lang="en-GB" sz="900" b="0" i="0" u="none" strike="noStrike" kern="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  <a:sym typeface="Calibri"/>
                        </a:rPr>
                        <a:t>[ ] 680   [ ] 1080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  <a:tabLst/>
                        <a:defRPr/>
                      </a:pPr>
                      <a:r>
                        <a:rPr kumimoji="0" lang="en-GB" sz="900" b="0" i="0" u="none" strike="noStrike" kern="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  <a:sym typeface="Calibri"/>
                        </a:rPr>
                        <a:t>[ ] 2270   </a:t>
                      </a:r>
                      <a:endParaRPr kumimoji="0" lang="en-GB" sz="9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  <a:sym typeface="Arial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[ ] 30’     </a:t>
                      </a: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>
                              <a:lumMod val="65000"/>
                            </a:prstClr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[ ] 60’</a:t>
                      </a:r>
                    </a:p>
                    <a:p>
                      <a:pPr marL="0" marR="0" lvl="0" indent="0" algn="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  <a:p>
                      <a:pPr marL="0" marR="0" lvl="0" indent="0" algn="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                  min.</a:t>
                      </a: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F81BD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FC-P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F81BD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mm-dd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4F81BD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hh:mm</a:t>
                      </a: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4F81BD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F81BD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FC-G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F81BD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mm-dd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4F81BD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hh:mm</a:t>
                      </a: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4F81BD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F81BD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SAL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F81BD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mm-dd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4F81BD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hh:mm</a:t>
                      </a: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4F81BD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4F81BD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4F81BD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02700167"/>
                  </a:ext>
                </a:extLst>
              </a:tr>
              <a:tr h="5760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F81BD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HP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F81BD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mm-dd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4F81BD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hh:mm</a:t>
                      </a: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4F81BD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  <a:tabLst/>
                        <a:defRPr/>
                      </a:pPr>
                      <a:r>
                        <a:rPr kumimoji="0" lang="en-GB" sz="9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  <a:sym typeface="Calibri"/>
                        </a:rPr>
                        <a:t>[ ] </a:t>
                      </a:r>
                      <a:r>
                        <a:rPr kumimoji="0" lang="en-GB" sz="9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sym typeface="Arial"/>
                        </a:rPr>
                        <a:t>150*</a:t>
                      </a:r>
                      <a:r>
                        <a:rPr kumimoji="0" lang="en-GB" sz="9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  <a:sym typeface="Calibri"/>
                        </a:rPr>
                        <a:t> [ ] 250*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  <a:tabLst/>
                        <a:defRPr/>
                      </a:pPr>
                      <a:r>
                        <a:rPr kumimoji="0" lang="en-GB" sz="9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  <a:sym typeface="Calibri"/>
                        </a:rPr>
                        <a:t>[ ] 680   [ ] 1080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  <a:tabLst/>
                        <a:defRPr/>
                      </a:pPr>
                      <a:r>
                        <a:rPr kumimoji="0" lang="en-GB" sz="9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  <a:sym typeface="Calibri"/>
                        </a:rPr>
                        <a:t>[ ] 2270   </a:t>
                      </a:r>
                      <a:endParaRPr kumimoji="0" lang="en-GB" sz="9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  <a:sym typeface="Arial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[ ] 30’     </a:t>
                      </a: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>
                              <a:lumMod val="65000"/>
                            </a:prstClr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[ ] 60’</a:t>
                      </a:r>
                    </a:p>
                    <a:p>
                      <a:pPr marL="0" marR="0" lvl="0" indent="0" algn="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  <a:p>
                      <a:pPr marL="0" marR="0" lvl="0" indent="0" algn="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                  min.</a:t>
                      </a: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F81BD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FC-P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F81BD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mm-dd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4F81BD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hh:mm</a:t>
                      </a: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4F81BD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F81BD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FC-G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F81BD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mm-dd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4F81BD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hh:mm</a:t>
                      </a: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4F81BD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F81BD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SAL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F81BD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mm-dd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4F81BD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hh:mm</a:t>
                      </a: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4F81BD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4F81BD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4F81BD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65054418"/>
                  </a:ext>
                </a:extLst>
              </a:tr>
              <a:tr h="576000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CONTROL with fresh FSW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F81BD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HP-C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F81BD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mm-dd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4F81BD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hh:mm</a:t>
                      </a: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4F81BD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>
                              <a:lumMod val="65000"/>
                            </a:prstClr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[ ] 1L        </a:t>
                      </a: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[ ] 2L</a:t>
                      </a:r>
                    </a:p>
                    <a:p>
                      <a:pPr marL="0" marR="0" lvl="0" indent="0" algn="r" defTabSz="6858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  <a:p>
                      <a:pPr marL="0" marR="0" lvl="0" indent="0" algn="r" defTabSz="6858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L</a:t>
                      </a: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4F81BD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[ ] 30’     </a:t>
                      </a: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>
                              <a:lumMod val="65000"/>
                            </a:prstClr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[ ] 60’</a:t>
                      </a:r>
                    </a:p>
                    <a:p>
                      <a:pPr marL="0" marR="0" lvl="0" indent="0" algn="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  <a:p>
                      <a:pPr marL="0" marR="0" lvl="0" indent="0" algn="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                  min.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4F81BD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4F81BD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4F81BD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CONTROL with fresh FSW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372035668"/>
                  </a:ext>
                </a:extLst>
              </a:tr>
              <a:tr h="324000">
                <a:tc gridSpan="2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i="1" dirty="0">
                          <a:latin typeface="Arial Narrow" panose="020B0606020202030204" pitchFamily="34" charset="0"/>
                        </a:rPr>
                        <a:t>                                                                 </a:t>
                      </a:r>
                      <a:r>
                        <a:rPr lang="en-GB" sz="1000" b="1" i="1" dirty="0">
                          <a:solidFill>
                            <a:srgbClr val="C00000"/>
                          </a:solidFill>
                          <a:latin typeface="Arial Narrow" panose="020B0606020202030204" pitchFamily="34" charset="0"/>
                        </a:rPr>
                        <a:t>                                                                      </a:t>
                      </a:r>
                      <a:r>
                        <a:rPr lang="en-GB" sz="1000" b="1" i="1" dirty="0">
                          <a:solidFill>
                            <a:srgbClr val="3399FF"/>
                          </a:solidFill>
                          <a:latin typeface="Arial Narrow" panose="020B0606020202030204" pitchFamily="34" charset="0"/>
                        </a:rPr>
                        <a:t> </a:t>
                      </a:r>
                      <a:endParaRPr lang="en-GB" sz="1000" b="1" dirty="0">
                        <a:solidFill>
                          <a:srgbClr val="C00000"/>
                        </a:solidFill>
                        <a:latin typeface="Calibri (Body)"/>
                      </a:endParaRPr>
                    </a:p>
                  </a:txBody>
                  <a:tcPr anchor="b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852422300"/>
                  </a:ext>
                </a:extLst>
              </a:tr>
              <a:tr h="324000">
                <a:tc gridSpan="21"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>
                          <a:latin typeface="Arial Narrow" panose="020B0606020202030204" pitchFamily="34" charset="0"/>
                        </a:rPr>
                        <a:t>LOG_UDW-WATER-</a:t>
                      </a:r>
                      <a:r>
                        <a:rPr lang="fr-FR" sz="1000" dirty="0" err="1">
                          <a:latin typeface="Arial Narrow" panose="020B0606020202030204" pitchFamily="34" charset="0"/>
                        </a:rPr>
                        <a:t>BIO_recto_V</a:t>
                      </a:r>
                      <a:r>
                        <a:rPr lang="en-GB" sz="1000" dirty="0">
                          <a:solidFill>
                            <a:schemeClr val="dk1"/>
                          </a:solidFill>
                          <a:latin typeface="Arial Narrow"/>
                          <a:ea typeface="Arial Narrow"/>
                          <a:cs typeface="Arial Narrow"/>
                          <a:sym typeface="Arial Narrow"/>
                        </a:rPr>
                        <a:t>22032023</a:t>
                      </a:r>
                      <a:r>
                        <a:rPr lang="fr-FR" sz="1000" dirty="0">
                          <a:latin typeface="Arial Narrow" panose="020B0606020202030204" pitchFamily="34" charset="0"/>
                        </a:rPr>
                        <a:t> </a:t>
                      </a:r>
                      <a:endParaRPr lang="en-GB" sz="1000" i="1" dirty="0">
                        <a:latin typeface="Arial Narrow" panose="020B0606020202030204" pitchFamily="34" charset="0"/>
                      </a:endParaRPr>
                    </a:p>
                  </a:txBody>
                  <a:tcPr anchor="b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>
                      <a:noFill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014792092"/>
                  </a:ext>
                </a:extLst>
              </a:tr>
            </a:tbl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2885050" y="246223"/>
            <a:ext cx="276691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Arial Narrow" panose="020B0606020202030204" pitchFamily="34" charset="0"/>
              </a:rPr>
              <a:t>S-LAB_FLOWCAM </a:t>
            </a:r>
            <a:endParaRPr lang="en-GB" sz="1400" i="1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097929B8-0B64-4ACD-B878-CE9561F9A021}"/>
              </a:ext>
            </a:extLst>
          </p:cNvPr>
          <p:cNvSpPr/>
          <p:nvPr/>
        </p:nvSpPr>
        <p:spPr>
          <a:xfrm>
            <a:off x="322862" y="156020"/>
            <a:ext cx="2181866" cy="398176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75282848-FDC6-4F48-8DD9-DABD759778A0}"/>
              </a:ext>
            </a:extLst>
          </p:cNvPr>
          <p:cNvSpPr/>
          <p:nvPr/>
        </p:nvSpPr>
        <p:spPr>
          <a:xfrm>
            <a:off x="-500" y="554000"/>
            <a:ext cx="9906000" cy="948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30" name="Picture 29">
            <a:extLst>
              <a:ext uri="{FF2B5EF4-FFF2-40B4-BE49-F238E27FC236}">
                <a16:creationId xmlns:a16="http://schemas.microsoft.com/office/drawing/2014/main" id="{3EEE054A-9BCB-4D3F-A79B-AEBD2E6EA88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0322" y="174417"/>
            <a:ext cx="1967326" cy="468352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52BFA3AF-FD80-45E6-85D2-D3E40CF43069}"/>
              </a:ext>
            </a:extLst>
          </p:cNvPr>
          <p:cNvSpPr txBox="1"/>
          <p:nvPr/>
        </p:nvSpPr>
        <p:spPr>
          <a:xfrm>
            <a:off x="9275528" y="253338"/>
            <a:ext cx="53740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chemeClr val="bg1"/>
                </a:solidFill>
                <a:latin typeface="Arial Narrow" panose="020B0606020202030204" pitchFamily="34" charset="0"/>
              </a:rPr>
              <a:t>E0</a:t>
            </a:r>
          </a:p>
        </p:txBody>
      </p:sp>
      <p:graphicFrame>
        <p:nvGraphicFramePr>
          <p:cNvPr id="3" name="Table 4">
            <a:extLst>
              <a:ext uri="{FF2B5EF4-FFF2-40B4-BE49-F238E27FC236}">
                <a16:creationId xmlns:a16="http://schemas.microsoft.com/office/drawing/2014/main" id="{6A8EBA52-FD80-44C5-8BF0-D50CDE28D17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8502946"/>
              </p:ext>
            </p:extLst>
          </p:nvPr>
        </p:nvGraphicFramePr>
        <p:xfrm>
          <a:off x="-10827" y="267219"/>
          <a:ext cx="9900000" cy="30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4000">
                  <a:extLst>
                    <a:ext uri="{9D8B030D-6E8A-4147-A177-3AD203B41FA5}">
                      <a16:colId xmlns:a16="http://schemas.microsoft.com/office/drawing/2014/main" val="2189061465"/>
                    </a:ext>
                  </a:extLst>
                </a:gridCol>
                <a:gridCol w="2160000">
                  <a:extLst>
                    <a:ext uri="{9D8B030D-6E8A-4147-A177-3AD203B41FA5}">
                      <a16:colId xmlns:a16="http://schemas.microsoft.com/office/drawing/2014/main" val="348892192"/>
                    </a:ext>
                  </a:extLst>
                </a:gridCol>
                <a:gridCol w="5360147">
                  <a:extLst>
                    <a:ext uri="{9D8B030D-6E8A-4147-A177-3AD203B41FA5}">
                      <a16:colId xmlns:a16="http://schemas.microsoft.com/office/drawing/2014/main" val="876301111"/>
                    </a:ext>
                  </a:extLst>
                </a:gridCol>
                <a:gridCol w="1335853">
                  <a:extLst>
                    <a:ext uri="{9D8B030D-6E8A-4147-A177-3AD203B41FA5}">
                      <a16:colId xmlns:a16="http://schemas.microsoft.com/office/drawing/2014/main" val="1361443852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1569671306"/>
                    </a:ext>
                  </a:extLst>
                </a:gridCol>
              </a:tblGrid>
              <a:tr h="293352">
                <a:tc>
                  <a:txBody>
                    <a:bodyPr/>
                    <a:lstStyle/>
                    <a:p>
                      <a:endParaRPr lang="en-GB" sz="1400" dirty="0">
                        <a:latin typeface="Calibri (Body)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>
                        <a:latin typeface="Calibri (Body)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0" dirty="0">
                          <a:solidFill>
                            <a:schemeClr val="bg1"/>
                          </a:solidFill>
                          <a:latin typeface="+mn-lt"/>
                        </a:rPr>
                        <a:t>LOG_UDW-WATER-BIO</a:t>
                      </a:r>
                      <a:endParaRPr lang="en-GB" sz="1400" b="0" i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b="0" dirty="0"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400" b="0" dirty="0"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4018498"/>
                  </a:ext>
                </a:extLst>
              </a:tr>
            </a:tbl>
          </a:graphicData>
        </a:graphic>
      </p:graphicFrame>
      <p:sp>
        <p:nvSpPr>
          <p:cNvPr id="13" name="Oval 12">
            <a:extLst>
              <a:ext uri="{FF2B5EF4-FFF2-40B4-BE49-F238E27FC236}">
                <a16:creationId xmlns:a16="http://schemas.microsoft.com/office/drawing/2014/main" id="{F97F6372-B68D-4332-A43D-29A5AED0B338}"/>
              </a:ext>
            </a:extLst>
          </p:cNvPr>
          <p:cNvSpPr/>
          <p:nvPr/>
        </p:nvSpPr>
        <p:spPr>
          <a:xfrm>
            <a:off x="1928478" y="1550996"/>
            <a:ext cx="180000" cy="180000"/>
          </a:xfrm>
          <a:prstGeom prst="ellipse">
            <a:avLst/>
          </a:prstGeom>
          <a:solidFill>
            <a:srgbClr val="00B05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200" dirty="0">
              <a:solidFill>
                <a:schemeClr val="bg1"/>
              </a:solidFill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18AE6175-DEE0-4429-BDA9-863A9E2F4C9E}"/>
              </a:ext>
            </a:extLst>
          </p:cNvPr>
          <p:cNvSpPr/>
          <p:nvPr/>
        </p:nvSpPr>
        <p:spPr>
          <a:xfrm>
            <a:off x="4953000" y="1550996"/>
            <a:ext cx="180000" cy="180000"/>
          </a:xfrm>
          <a:prstGeom prst="ellipse">
            <a:avLst/>
          </a:prstGeom>
          <a:solidFill>
            <a:srgbClr val="C000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7147DDE6-D507-4C4E-A019-305B1A514F62}"/>
              </a:ext>
            </a:extLst>
          </p:cNvPr>
          <p:cNvSpPr/>
          <p:nvPr/>
        </p:nvSpPr>
        <p:spPr>
          <a:xfrm>
            <a:off x="5961112" y="1557387"/>
            <a:ext cx="180000" cy="180000"/>
          </a:xfrm>
          <a:prstGeom prst="ellipse">
            <a:avLst/>
          </a:prstGeom>
          <a:solidFill>
            <a:srgbClr val="FFC0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9" name="Image 18">
            <a:extLst>
              <a:ext uri="{FF2B5EF4-FFF2-40B4-BE49-F238E27FC236}">
                <a16:creationId xmlns:a16="http://schemas.microsoft.com/office/drawing/2014/main" id="{FF5A25FA-D237-427A-844E-D54C846FB1D0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827"/>
          <a:stretch/>
        </p:blipFill>
        <p:spPr>
          <a:xfrm>
            <a:off x="8049344" y="30022"/>
            <a:ext cx="873184" cy="636994"/>
          </a:xfrm>
          <a:prstGeom prst="rect">
            <a:avLst/>
          </a:prstGeom>
        </p:spPr>
      </p:pic>
      <p:pic>
        <p:nvPicPr>
          <p:cNvPr id="4" name="Image 3">
            <a:extLst>
              <a:ext uri="{FF2B5EF4-FFF2-40B4-BE49-F238E27FC236}">
                <a16:creationId xmlns:a16="http://schemas.microsoft.com/office/drawing/2014/main" id="{0FF5D16F-F34E-419E-B634-831C92ABCDC2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986" y="735571"/>
            <a:ext cx="476672" cy="4766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7585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1" name="Table 13">
            <a:extLst>
              <a:ext uri="{FF2B5EF4-FFF2-40B4-BE49-F238E27FC236}">
                <a16:creationId xmlns:a16="http://schemas.microsoft.com/office/drawing/2014/main" id="{CCEF7B07-2320-486E-B122-1CC116B30AA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8615986"/>
              </p:ext>
            </p:extLst>
          </p:nvPr>
        </p:nvGraphicFramePr>
        <p:xfrm>
          <a:off x="92068" y="685230"/>
          <a:ext cx="9720863" cy="60656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63097">
                  <a:extLst>
                    <a:ext uri="{9D8B030D-6E8A-4147-A177-3AD203B41FA5}">
                      <a16:colId xmlns:a16="http://schemas.microsoft.com/office/drawing/2014/main" val="1138299414"/>
                    </a:ext>
                  </a:extLst>
                </a:gridCol>
                <a:gridCol w="175154">
                  <a:extLst>
                    <a:ext uri="{9D8B030D-6E8A-4147-A177-3AD203B41FA5}">
                      <a16:colId xmlns:a16="http://schemas.microsoft.com/office/drawing/2014/main" val="4239937042"/>
                    </a:ext>
                  </a:extLst>
                </a:gridCol>
                <a:gridCol w="787943">
                  <a:extLst>
                    <a:ext uri="{9D8B030D-6E8A-4147-A177-3AD203B41FA5}">
                      <a16:colId xmlns:a16="http://schemas.microsoft.com/office/drawing/2014/main" val="1189443647"/>
                    </a:ext>
                  </a:extLst>
                </a:gridCol>
                <a:gridCol w="594122">
                  <a:extLst>
                    <a:ext uri="{9D8B030D-6E8A-4147-A177-3AD203B41FA5}">
                      <a16:colId xmlns:a16="http://schemas.microsoft.com/office/drawing/2014/main" val="3551183557"/>
                    </a:ext>
                  </a:extLst>
                </a:gridCol>
                <a:gridCol w="703929">
                  <a:extLst>
                    <a:ext uri="{9D8B030D-6E8A-4147-A177-3AD203B41FA5}">
                      <a16:colId xmlns:a16="http://schemas.microsoft.com/office/drawing/2014/main" val="732753125"/>
                    </a:ext>
                  </a:extLst>
                </a:gridCol>
                <a:gridCol w="467828">
                  <a:extLst>
                    <a:ext uri="{9D8B030D-6E8A-4147-A177-3AD203B41FA5}">
                      <a16:colId xmlns:a16="http://schemas.microsoft.com/office/drawing/2014/main" val="863067746"/>
                    </a:ext>
                  </a:extLst>
                </a:gridCol>
                <a:gridCol w="518281">
                  <a:extLst>
                    <a:ext uri="{9D8B030D-6E8A-4147-A177-3AD203B41FA5}">
                      <a16:colId xmlns:a16="http://schemas.microsoft.com/office/drawing/2014/main" val="3967949681"/>
                    </a:ext>
                  </a:extLst>
                </a:gridCol>
                <a:gridCol w="314063">
                  <a:extLst>
                    <a:ext uri="{9D8B030D-6E8A-4147-A177-3AD203B41FA5}">
                      <a16:colId xmlns:a16="http://schemas.microsoft.com/office/drawing/2014/main" val="1723951015"/>
                    </a:ext>
                  </a:extLst>
                </a:gridCol>
                <a:gridCol w="759911">
                  <a:extLst>
                    <a:ext uri="{9D8B030D-6E8A-4147-A177-3AD203B41FA5}">
                      <a16:colId xmlns:a16="http://schemas.microsoft.com/office/drawing/2014/main" val="3201646618"/>
                    </a:ext>
                  </a:extLst>
                </a:gridCol>
                <a:gridCol w="261963">
                  <a:extLst>
                    <a:ext uri="{9D8B030D-6E8A-4147-A177-3AD203B41FA5}">
                      <a16:colId xmlns:a16="http://schemas.microsoft.com/office/drawing/2014/main" val="3499709577"/>
                    </a:ext>
                  </a:extLst>
                </a:gridCol>
                <a:gridCol w="349128">
                  <a:extLst>
                    <a:ext uri="{9D8B030D-6E8A-4147-A177-3AD203B41FA5}">
                      <a16:colId xmlns:a16="http://schemas.microsoft.com/office/drawing/2014/main" val="2171064487"/>
                    </a:ext>
                  </a:extLst>
                </a:gridCol>
                <a:gridCol w="261963">
                  <a:extLst>
                    <a:ext uri="{9D8B030D-6E8A-4147-A177-3AD203B41FA5}">
                      <a16:colId xmlns:a16="http://schemas.microsoft.com/office/drawing/2014/main" val="1318552648"/>
                    </a:ext>
                  </a:extLst>
                </a:gridCol>
                <a:gridCol w="965258">
                  <a:extLst>
                    <a:ext uri="{9D8B030D-6E8A-4147-A177-3AD203B41FA5}">
                      <a16:colId xmlns:a16="http://schemas.microsoft.com/office/drawing/2014/main" val="3067397416"/>
                    </a:ext>
                  </a:extLst>
                </a:gridCol>
                <a:gridCol w="555188">
                  <a:extLst>
                    <a:ext uri="{9D8B030D-6E8A-4147-A177-3AD203B41FA5}">
                      <a16:colId xmlns:a16="http://schemas.microsoft.com/office/drawing/2014/main" val="3213893515"/>
                    </a:ext>
                  </a:extLst>
                </a:gridCol>
                <a:gridCol w="1692160">
                  <a:extLst>
                    <a:ext uri="{9D8B030D-6E8A-4147-A177-3AD203B41FA5}">
                      <a16:colId xmlns:a16="http://schemas.microsoft.com/office/drawing/2014/main" val="2018192047"/>
                    </a:ext>
                  </a:extLst>
                </a:gridCol>
                <a:gridCol w="350875">
                  <a:extLst>
                    <a:ext uri="{9D8B030D-6E8A-4147-A177-3AD203B41FA5}">
                      <a16:colId xmlns:a16="http://schemas.microsoft.com/office/drawing/2014/main" val="3669701510"/>
                    </a:ext>
                  </a:extLst>
                </a:gridCol>
              </a:tblGrid>
              <a:tr h="28800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>
                      <a:noFill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6343022"/>
                  </a:ext>
                </a:extLst>
              </a:tr>
              <a:tr h="28800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3366">
                        <a:alpha val="30196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3366">
                        <a:alpha val="30196"/>
                      </a:srgb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>
                      <a:noFill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64672710"/>
                  </a:ext>
                </a:extLst>
              </a:tr>
              <a:tr h="0">
                <a:tc gridSpan="16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905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0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sz="10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>
                      <a:noFill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822773022"/>
                  </a:ext>
                </a:extLst>
              </a:tr>
              <a:tr h="0">
                <a:tc gridSpan="16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>
                      <a:noFill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905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>
                      <a:noFill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>
                      <a:noFill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518813352"/>
                  </a:ext>
                </a:extLst>
              </a:tr>
              <a:tr h="576000">
                <a:tc gridSpan="3">
                  <a:txBody>
                    <a:bodyPr/>
                    <a:lstStyle/>
                    <a:p>
                      <a:pPr algn="ctr"/>
                      <a:endParaRPr lang="en-GB" sz="10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r>
                        <a:rPr lang="en-GB" sz="1000" b="1" dirty="0">
                          <a:solidFill>
                            <a:schemeClr val="tx1"/>
                          </a:solidFill>
                          <a:latin typeface="Calibri (Body)"/>
                        </a:rPr>
                        <a:t>Longitude (decimal degree: </a:t>
                      </a:r>
                      <a:r>
                        <a:rPr lang="fr-FR" sz="1000" b="1" kern="1200" dirty="0">
                          <a:solidFill>
                            <a:schemeClr val="tx1"/>
                          </a:solidFill>
                          <a:latin typeface="Calibri (Body)"/>
                          <a:ea typeface="+mn-ea"/>
                          <a:cs typeface="+mn-cs"/>
                        </a:rPr>
                        <a:t>+/-XX.XXXX)</a:t>
                      </a:r>
                      <a:endParaRPr lang="en-GB" sz="1000" b="1" kern="1200" dirty="0">
                        <a:solidFill>
                          <a:schemeClr val="tx1"/>
                        </a:solidFill>
                        <a:latin typeface="Calibri (Body)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pPr algn="r"/>
                      <a:endParaRPr lang="en-GB" sz="1000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dirty="0">
                          <a:solidFill>
                            <a:schemeClr val="tx1"/>
                          </a:solidFill>
                          <a:latin typeface="Calibri (Body)"/>
                        </a:rPr>
                        <a:t>Latitude (decimal degree: </a:t>
                      </a:r>
                      <a:r>
                        <a:rPr lang="fr-FR" sz="1000" b="1" kern="1200" dirty="0">
                          <a:solidFill>
                            <a:schemeClr val="tx1"/>
                          </a:solidFill>
                          <a:latin typeface="Calibri (Body)"/>
                          <a:ea typeface="+mn-ea"/>
                          <a:cs typeface="+mn-cs"/>
                        </a:rPr>
                        <a:t>+/-XX.XXXX)</a:t>
                      </a:r>
                      <a:endParaRPr lang="en-GB" sz="1000" b="1" kern="1200" dirty="0">
                        <a:solidFill>
                          <a:schemeClr val="tx1"/>
                        </a:solidFill>
                        <a:latin typeface="Calibri (Body)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/>
                      <a:endParaRPr lang="en-GB" sz="1000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dirty="0">
                          <a:solidFill>
                            <a:schemeClr val="tx1"/>
                          </a:solidFill>
                          <a:latin typeface="Calibri (Body)"/>
                        </a:rPr>
                        <a:t>COMMENTS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843478936"/>
                  </a:ext>
                </a:extLst>
              </a:tr>
              <a:tr h="5760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4F81BD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4F81BD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4F81BD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68975401"/>
                  </a:ext>
                </a:extLst>
              </a:tr>
              <a:tr h="576000">
                <a:tc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  <a:p>
                      <a:pPr algn="ctr">
                        <a:lnSpc>
                          <a:spcPts val="1200"/>
                        </a:lnSpc>
                      </a:pPr>
                      <a:endParaRPr lang="en-GB" sz="10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4F81BD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4F81BD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4F81BD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51987828"/>
                  </a:ext>
                </a:extLst>
              </a:tr>
              <a:tr h="576000">
                <a:tc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4F81BD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4F81BD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4F81BD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78569984"/>
                  </a:ext>
                </a:extLst>
              </a:tr>
              <a:tr h="576000">
                <a:tc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  <a:p>
                      <a:pPr algn="l">
                        <a:lnSpc>
                          <a:spcPts val="1200"/>
                        </a:lnSpc>
                      </a:pPr>
                      <a:endParaRPr lang="en-GB" sz="10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4F81BD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4F81BD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4F81BD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2471579"/>
                  </a:ext>
                </a:extLst>
              </a:tr>
              <a:tr h="576000">
                <a:tc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  <a:p>
                      <a:pPr algn="l">
                        <a:lnSpc>
                          <a:spcPts val="1200"/>
                        </a:lnSpc>
                      </a:pPr>
                      <a:endParaRPr lang="en-GB" sz="10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4F81BD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4F81BD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4F81BD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02700167"/>
                  </a:ext>
                </a:extLst>
              </a:tr>
              <a:tr h="576000">
                <a:tc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b="1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  <a:p>
                      <a:pPr algn="l">
                        <a:lnSpc>
                          <a:spcPts val="1200"/>
                        </a:lnSpc>
                      </a:pPr>
                      <a:endParaRPr lang="en-GB" sz="10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4F81BD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4F81BD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4F81BD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65054418"/>
                  </a:ext>
                </a:extLst>
              </a:tr>
              <a:tr h="576000">
                <a:tc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b="1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  <a:p>
                      <a:pPr algn="l">
                        <a:lnSpc>
                          <a:spcPts val="1200"/>
                        </a:lnSpc>
                      </a:pPr>
                      <a:endParaRPr lang="en-GB" sz="10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4F81BD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>
                      <a:noFill/>
                    </a:lnL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4F81BD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>
                      <a:noFill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>
                      <a:noFill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4F81BD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>
                      <a:noFill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372035668"/>
                  </a:ext>
                </a:extLst>
              </a:tr>
              <a:tr h="324000">
                <a:tc gridSpan="16"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i="1" dirty="0">
                        <a:latin typeface="Arial Narrow" panose="020B0606020202030204" pitchFamily="34" charset="0"/>
                      </a:endParaRPr>
                    </a:p>
                  </a:txBody>
                  <a:tcPr anchor="b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852422300"/>
                  </a:ext>
                </a:extLst>
              </a:tr>
              <a:tr h="324000">
                <a:tc gridSpan="16"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>
                          <a:latin typeface="Arial Narrow" panose="020B0606020202030204" pitchFamily="34" charset="0"/>
                        </a:rPr>
                        <a:t>LOG_UDW-WATER-</a:t>
                      </a:r>
                      <a:r>
                        <a:rPr lang="fr-FR" sz="1000" dirty="0" err="1">
                          <a:latin typeface="Arial Narrow" panose="020B0606020202030204" pitchFamily="34" charset="0"/>
                        </a:rPr>
                        <a:t>BIO_verso_V</a:t>
                      </a:r>
                      <a:r>
                        <a:rPr lang="en-GB" sz="1000" dirty="0">
                          <a:solidFill>
                            <a:schemeClr val="dk1"/>
                          </a:solidFill>
                          <a:latin typeface="Arial Narrow"/>
                          <a:ea typeface="Arial Narrow"/>
                          <a:cs typeface="Arial Narrow"/>
                          <a:sym typeface="Arial Narrow"/>
                        </a:rPr>
                        <a:t>22032023</a:t>
                      </a:r>
                      <a:r>
                        <a:rPr lang="fr-FR" sz="1000" dirty="0">
                          <a:latin typeface="Arial Narrow" panose="020B0606020202030204" pitchFamily="34" charset="0"/>
                        </a:rPr>
                        <a:t> </a:t>
                      </a:r>
                      <a:endParaRPr lang="en-GB" sz="1000" i="1" dirty="0">
                        <a:latin typeface="Arial Narrow" panose="020B0606020202030204" pitchFamily="34" charset="0"/>
                      </a:endParaRPr>
                    </a:p>
                  </a:txBody>
                  <a:tcPr anchor="b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>
                      <a:noFill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014792092"/>
                  </a:ext>
                </a:extLst>
              </a:tr>
            </a:tbl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2885050" y="246223"/>
            <a:ext cx="276691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Arial Narrow" panose="020B0606020202030204" pitchFamily="34" charset="0"/>
              </a:rPr>
              <a:t>S-LAB_FLOWCAM </a:t>
            </a:r>
            <a:endParaRPr lang="en-GB" sz="1400" i="1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097929B8-0B64-4ACD-B878-CE9561F9A021}"/>
              </a:ext>
            </a:extLst>
          </p:cNvPr>
          <p:cNvSpPr/>
          <p:nvPr/>
        </p:nvSpPr>
        <p:spPr>
          <a:xfrm>
            <a:off x="322862" y="156020"/>
            <a:ext cx="2181866" cy="398176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75282848-FDC6-4F48-8DD9-DABD759778A0}"/>
              </a:ext>
            </a:extLst>
          </p:cNvPr>
          <p:cNvSpPr/>
          <p:nvPr/>
        </p:nvSpPr>
        <p:spPr>
          <a:xfrm>
            <a:off x="-500" y="554000"/>
            <a:ext cx="9906000" cy="948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30" name="Picture 29">
            <a:extLst>
              <a:ext uri="{FF2B5EF4-FFF2-40B4-BE49-F238E27FC236}">
                <a16:creationId xmlns:a16="http://schemas.microsoft.com/office/drawing/2014/main" id="{3EEE054A-9BCB-4D3F-A79B-AEBD2E6EA88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0322" y="174417"/>
            <a:ext cx="1967326" cy="468352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52BFA3AF-FD80-45E6-85D2-D3E40CF43069}"/>
              </a:ext>
            </a:extLst>
          </p:cNvPr>
          <p:cNvSpPr txBox="1"/>
          <p:nvPr/>
        </p:nvSpPr>
        <p:spPr>
          <a:xfrm>
            <a:off x="9275528" y="253338"/>
            <a:ext cx="53740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chemeClr val="bg1"/>
                </a:solidFill>
                <a:latin typeface="Arial Narrow" panose="020B0606020202030204" pitchFamily="34" charset="0"/>
              </a:rPr>
              <a:t>E0</a:t>
            </a:r>
          </a:p>
        </p:txBody>
      </p:sp>
      <p:graphicFrame>
        <p:nvGraphicFramePr>
          <p:cNvPr id="3" name="Table 4">
            <a:extLst>
              <a:ext uri="{FF2B5EF4-FFF2-40B4-BE49-F238E27FC236}">
                <a16:creationId xmlns:a16="http://schemas.microsoft.com/office/drawing/2014/main" id="{6A8EBA52-FD80-44C5-8BF0-D50CDE28D17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546393"/>
              </p:ext>
            </p:extLst>
          </p:nvPr>
        </p:nvGraphicFramePr>
        <p:xfrm>
          <a:off x="-10827" y="267219"/>
          <a:ext cx="9900000" cy="30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4000">
                  <a:extLst>
                    <a:ext uri="{9D8B030D-6E8A-4147-A177-3AD203B41FA5}">
                      <a16:colId xmlns:a16="http://schemas.microsoft.com/office/drawing/2014/main" val="2189061465"/>
                    </a:ext>
                  </a:extLst>
                </a:gridCol>
                <a:gridCol w="2160000">
                  <a:extLst>
                    <a:ext uri="{9D8B030D-6E8A-4147-A177-3AD203B41FA5}">
                      <a16:colId xmlns:a16="http://schemas.microsoft.com/office/drawing/2014/main" val="348892192"/>
                    </a:ext>
                  </a:extLst>
                </a:gridCol>
                <a:gridCol w="5360147">
                  <a:extLst>
                    <a:ext uri="{9D8B030D-6E8A-4147-A177-3AD203B41FA5}">
                      <a16:colId xmlns:a16="http://schemas.microsoft.com/office/drawing/2014/main" val="876301111"/>
                    </a:ext>
                  </a:extLst>
                </a:gridCol>
                <a:gridCol w="1335853">
                  <a:extLst>
                    <a:ext uri="{9D8B030D-6E8A-4147-A177-3AD203B41FA5}">
                      <a16:colId xmlns:a16="http://schemas.microsoft.com/office/drawing/2014/main" val="1361443852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1569671306"/>
                    </a:ext>
                  </a:extLst>
                </a:gridCol>
              </a:tblGrid>
              <a:tr h="293352">
                <a:tc>
                  <a:txBody>
                    <a:bodyPr/>
                    <a:lstStyle/>
                    <a:p>
                      <a:endParaRPr lang="en-GB" sz="1400" dirty="0">
                        <a:latin typeface="Calibri (Body)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>
                        <a:latin typeface="Calibri (Body)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0" dirty="0">
                          <a:solidFill>
                            <a:schemeClr val="bg1"/>
                          </a:solidFill>
                          <a:latin typeface="+mn-lt"/>
                        </a:rPr>
                        <a:t>LOG_UDW-WATER-BIO</a:t>
                      </a:r>
                      <a:endParaRPr lang="en-GB" sz="1400" b="0" i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b="0" dirty="0"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400" b="0" dirty="0"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4018498"/>
                  </a:ext>
                </a:extLst>
              </a:tr>
            </a:tbl>
          </a:graphicData>
        </a:graphic>
      </p:graphicFrame>
      <p:pic>
        <p:nvPicPr>
          <p:cNvPr id="14" name="Image 13">
            <a:extLst>
              <a:ext uri="{FF2B5EF4-FFF2-40B4-BE49-F238E27FC236}">
                <a16:creationId xmlns:a16="http://schemas.microsoft.com/office/drawing/2014/main" id="{133F09C5-21B8-4B88-862B-7F8E595078A9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827"/>
          <a:stretch/>
        </p:blipFill>
        <p:spPr>
          <a:xfrm>
            <a:off x="8049344" y="30022"/>
            <a:ext cx="873184" cy="636994"/>
          </a:xfrm>
          <a:prstGeom prst="rect">
            <a:avLst/>
          </a:prstGeom>
        </p:spPr>
      </p:pic>
      <p:pic>
        <p:nvPicPr>
          <p:cNvPr id="4" name="Image 3">
            <a:extLst>
              <a:ext uri="{FF2B5EF4-FFF2-40B4-BE49-F238E27FC236}">
                <a16:creationId xmlns:a16="http://schemas.microsoft.com/office/drawing/2014/main" id="{3E52DAEC-510B-4BEC-A59C-E3FD7CCE2BF6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465" y="734895"/>
            <a:ext cx="461858" cy="4618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05677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129834</TotalTime>
  <Words>1496</Words>
  <Application>Microsoft Office PowerPoint</Application>
  <PresentationFormat>Format A4 (210 x 297 mm)</PresentationFormat>
  <Paragraphs>640</Paragraphs>
  <Slides>8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13" baseType="lpstr">
      <vt:lpstr>Arial</vt:lpstr>
      <vt:lpstr>Arial Narrow</vt:lpstr>
      <vt:lpstr>Calibri</vt:lpstr>
      <vt:lpstr>Calibri (Body)</vt:lpstr>
      <vt:lpstr>Office Theme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SPESANT</dc:creator>
  <cp:lastModifiedBy>mguillam</cp:lastModifiedBy>
  <cp:revision>631</cp:revision>
  <cp:lastPrinted>2022-07-09T15:48:35Z</cp:lastPrinted>
  <dcterms:created xsi:type="dcterms:W3CDTF">2016-05-07T18:32:47Z</dcterms:created>
  <dcterms:modified xsi:type="dcterms:W3CDTF">2023-08-22T15:26:39Z</dcterms:modified>
</cp:coreProperties>
</file>