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310" r:id="rId2"/>
    <p:sldId id="267" r:id="rId3"/>
    <p:sldId id="292" r:id="rId4"/>
    <p:sldId id="293" r:id="rId5"/>
    <p:sldId id="294" r:id="rId6"/>
    <p:sldId id="295" r:id="rId7"/>
    <p:sldId id="289" r:id="rId8"/>
    <p:sldId id="299" r:id="rId9"/>
  </p:sldIdLst>
  <p:sldSz cx="6858000" cy="9906000" type="A4"/>
  <p:notesSz cx="7104063" cy="10234613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310"/>
            <p14:sldId id="267"/>
            <p14:sldId id="292"/>
            <p14:sldId id="293"/>
            <p14:sldId id="294"/>
            <p14:sldId id="295"/>
            <p14:sldId id="289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100" d="100"/>
          <a:sy n="100" d="100"/>
        </p:scale>
        <p:origin x="1218" y="-1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49" Type="http://customschemas.google.com/relationships/presentationmetadata" Target="metadata"/><Relationship Id="rId10" Type="http://schemas.openxmlformats.org/officeDocument/2006/relationships/notesMaster" Target="notesMasters/notesMaster1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df647873b7_0_1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df647873b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48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4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6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0" name="Google Shape;4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7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8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4" name="Google Shape;54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9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9" name="Google Shape;55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g1df647873b7_0_19"/>
          <p:cNvGraphicFramePr/>
          <p:nvPr>
            <p:extLst>
              <p:ext uri="{D42A27DB-BD31-4B8C-83A1-F6EECF244321}">
                <p14:modId xmlns:p14="http://schemas.microsoft.com/office/powerpoint/2010/main" val="228785617"/>
              </p:ext>
            </p:extLst>
          </p:nvPr>
        </p:nvGraphicFramePr>
        <p:xfrm>
          <a:off x="95710" y="695102"/>
          <a:ext cx="6702478" cy="901059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088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881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</a:t>
                      </a:r>
                      <a:r>
                        <a:rPr lang="en-GB" sz="1000" dirty="0"/>
                        <a:t>S</a:t>
                      </a: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-LAB-</a:t>
                      </a:r>
                      <a:r>
                        <a:rPr lang="en-GB" sz="1000" dirty="0"/>
                        <a:t>25-1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88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fr-FR"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8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highlight>
                          <a:schemeClr val="lt2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900" b="1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Turbidimeter</a:t>
                      </a:r>
                      <a:r>
                        <a:rPr lang="fr-FR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(FNU)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 control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(EVERY TWO STATIONS)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(</a:t>
                      </a:r>
                      <a:r>
                        <a:rPr lang="fr-FR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filtres + </a:t>
                      </a:r>
                      <a:r>
                        <a:rPr lang="fr-FR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(mg)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fr-FR"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98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fr-FR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PM-CTRL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N°: </a:t>
                      </a: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kumimoji="0" lang="en-GB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902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fr-FR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TRIPLICATES ONCE A MONTH FOR HP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HP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Cryo-2mL</a:t>
                      </a: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LN2 #2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Volume (mL)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1" i="0" u="none" strike="noStrike" cap="non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Duration (minutes)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900" b="1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Depth</a:t>
                      </a:r>
                      <a:endParaRPr sz="9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endParaRPr sz="900" b="1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Petridish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  <a:endParaRPr sz="900" b="1" i="0" u="none" strike="noStrike" cap="none" dirty="0">
                        <a:solidFill>
                          <a:srgbClr val="3399F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(mL)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HP-1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30’     </a:t>
                      </a:r>
                      <a:r>
                        <a:rPr lang="en-GB" sz="9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40’ </a:t>
                      </a:r>
                      <a:r>
                        <a:rPr lang="en-GB" sz="900" b="0" i="0" u="none" strike="noStrike" cap="none" dirty="0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max</a:t>
                      </a: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min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</a:t>
                      </a:r>
                      <a:r>
                        <a:rPr lang="fr-FR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30’     [ ] 40’ </a:t>
                      </a: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max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min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983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Z02            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0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HP</a:t>
                      </a: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-3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30’     [ ] 40’ </a:t>
                      </a: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max</a:t>
                      </a:r>
                      <a:endParaRPr lang="en-GB" sz="900" b="0" i="0" u="none" strike="noStrike" cap="none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min</a:t>
                      </a: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Petridish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(mL)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filtre + </a:t>
                      </a:r>
                      <a:r>
                        <a:rPr lang="fr-FR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(mg)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Petridish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FRZ -20°C</a:t>
                      </a:r>
                      <a:endParaRPr sz="9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(mL)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 filtre + </a:t>
                      </a:r>
                      <a:r>
                        <a:rPr lang="fr-FR" sz="9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</a:t>
                      </a:r>
                      <a:r>
                        <a:rPr lang="fr-FR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(mg)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PM-1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N°: </a:t>
                      </a: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FOI-1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PM-2</a:t>
                      </a: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N°: </a:t>
                      </a: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FOI-2</a:t>
                      </a:r>
                      <a:endParaRPr sz="9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9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PM-3</a:t>
                      </a:r>
                      <a:endParaRPr sz="900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###-Z00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FOI-3</a:t>
                      </a:r>
                      <a:endParaRPr sz="90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PM-1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FOI-1</a:t>
                      </a:r>
                      <a:endParaRPr sz="9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95263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PM-2</a:t>
                      </a: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FOI-2</a:t>
                      </a:r>
                      <a:endParaRPr sz="9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6724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R03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PM-3</a:t>
                      </a:r>
                      <a:endParaRPr sz="900" b="0" i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N°: </a:t>
                      </a: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###-Z02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FOI-3</a:t>
                      </a:r>
                      <a:endParaRPr sz="900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65     [ ] 135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270   [ ] 635   </a:t>
                      </a: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] 1080 [ ] 2270   </a:t>
                      </a: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N°: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kumimoji="0" lang="en-GB" sz="9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Weight: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13" name="Google Shape;213;g1df647873b7_0_19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1df647873b7_0_19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1df647873b7_0_19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071B930-CC3F-4A8C-B923-71948F1DB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192038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LOG-SAMPLES_S-LAB-25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F1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1AA5CA28-FD3C-4A32-9883-D973F7D536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42514D-1BA7-4799-9D37-8DF90B324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E9DEBC1C-61B1-41CB-B53E-0E69D608B289}"/>
              </a:ext>
            </a:extLst>
          </p:cNvPr>
          <p:cNvSpPr txBox="1"/>
          <p:nvPr/>
        </p:nvSpPr>
        <p:spPr>
          <a:xfrm>
            <a:off x="3995380" y="9687937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LOG-SAMPLES_S-LAB-25-1_recto_V22032023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F017C54-D467-4208-8CCB-14D9009F1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72" y="741397"/>
            <a:ext cx="5842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5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21"/>
          <p:cNvGraphicFramePr/>
          <p:nvPr>
            <p:extLst>
              <p:ext uri="{D42A27DB-BD31-4B8C-83A1-F6EECF244321}">
                <p14:modId xmlns:p14="http://schemas.microsoft.com/office/powerpoint/2010/main" val="4171869671"/>
              </p:ext>
            </p:extLst>
          </p:nvPr>
        </p:nvGraphicFramePr>
        <p:xfrm>
          <a:off x="95710" y="695099"/>
          <a:ext cx="6660001" cy="895117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638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5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1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58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1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3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Replicate</a:t>
                      </a:r>
                      <a:endParaRPr sz="9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PM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FOI</a:t>
                      </a:r>
                      <a:endParaRPr sz="9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            R</a:t>
                      </a:r>
                      <a:r>
                        <a:rPr lang="en-GB" sz="9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01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0" u="none" strike="noStrike" cap="none">
                        <a:solidFill>
                          <a:schemeClr val="accen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            R03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m</a:t>
                      </a:r>
                      <a:endParaRPr sz="9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743611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</a:t>
                      </a:r>
                      <a:r>
                        <a:rPr lang="en-GB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R03</a:t>
                      </a: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519186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 Replicate</a:t>
                      </a: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 - HP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900" b="0" i="0" u="none" strike="noStrike" cap="none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Z02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u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 u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74629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rgbClr val="00B0F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492437"/>
                  </a:ext>
                </a:extLst>
              </a:tr>
              <a:tr h="610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650788"/>
                  </a:ext>
                </a:extLst>
              </a:tr>
              <a:tr h="55117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>
                        <a:solidFill>
                          <a:srgbClr val="4F81BD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b="0" i="0" u="none" strike="noStrike" cap="none" dirty="0">
                        <a:solidFill>
                          <a:srgbClr val="A5A5A5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9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27037"/>
                  </a:ext>
                </a:extLst>
              </a:tr>
            </a:tbl>
          </a:graphicData>
        </a:graphic>
      </p:graphicFrame>
      <p:sp>
        <p:nvSpPr>
          <p:cNvPr id="229" name="Google Shape;229;p21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D5845C56-B386-40B8-8346-E89959A1D9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57365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LOG-SAMPLES_S-LAB-25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F1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43F4331E-E892-4CB0-A58A-BAD86380A2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228B3A-9999-41C0-A987-90502FE220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3E39E4DA-8462-44A2-AD88-865497DD88E1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LOG-SAMPLES_S-LAB-25-1_verso_V22032023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2D317A-5FD6-44D9-A5D6-DA2BBD871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72" y="741397"/>
            <a:ext cx="540197" cy="5401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9" name="Google Shape;469;p34"/>
          <p:cNvGraphicFramePr/>
          <p:nvPr>
            <p:extLst>
              <p:ext uri="{D42A27DB-BD31-4B8C-83A1-F6EECF244321}">
                <p14:modId xmlns:p14="http://schemas.microsoft.com/office/powerpoint/2010/main" val="2120655364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LOG-SAMPLES_S-LAB-NET-20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2" name="Google Shape;462;p3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4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Google Shape;46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5" name="Google Shape;465;p34"/>
          <p:cNvGraphicFramePr/>
          <p:nvPr>
            <p:extLst>
              <p:ext uri="{D42A27DB-BD31-4B8C-83A1-F6EECF244321}">
                <p14:modId xmlns:p14="http://schemas.microsoft.com/office/powerpoint/2010/main" val="4252879259"/>
              </p:ext>
            </p:extLst>
          </p:nvPr>
        </p:nvGraphicFramePr>
        <p:xfrm>
          <a:off x="95710" y="695097"/>
          <a:ext cx="6660000" cy="885736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34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348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_S-LAB-NET-20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806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3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806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806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 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20 </a:t>
                      </a:r>
                      <a:r>
                        <a:rPr lang="en-GB" sz="1000" b="1" u="sng" dirty="0"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µ</a:t>
                      </a: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Decknet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Deployed at sea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 of cod-ends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       </a:t>
                      </a:r>
                      <a:r>
                        <a:rPr lang="en-GB" sz="1000" b="0" u="none" strike="noStrike" cap="none">
                          <a:solidFill>
                            <a:srgbClr val="A5A5A5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 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Total volume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1600 mL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Aliquots vol.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S20-1</a:t>
                      </a:r>
                      <a:endParaRPr sz="1000" b="0" i="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15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S20-2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1/8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200 mL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15 mn</a:t>
                      </a: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FCAM20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LIVE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FCAM20</a:t>
                      </a:r>
                      <a:endParaRPr sz="10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86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Falcon-15mL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+ 15mL ETOH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E20</a:t>
                      </a:r>
                      <a:endParaRPr sz="10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870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+ 5 mL </a:t>
                      </a:r>
                      <a:r>
                        <a:rPr lang="en-GB" sz="1000" b="1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NucleoProtect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S20-L</a:t>
                      </a:r>
                      <a:endParaRPr sz="10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15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MB20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Vial-4mL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MB20</a:t>
                      </a:r>
                      <a:endParaRPr sz="1000" u="none" strike="noStrike" cap="none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04548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FM20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Falcon-50mL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Prealiquoted</a:t>
                      </a:r>
                      <a:r>
                        <a:rPr lang="en-GB" sz="1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PFA+GLUTA store at -20°C</a:t>
                      </a:r>
                      <a:endParaRPr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FM20-1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45 mL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FM20-2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45 mL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206065"/>
                  </a:ext>
                </a:extLst>
              </a:tr>
              <a:tr h="59869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733788"/>
                  </a:ext>
                </a:extLst>
              </a:tr>
            </a:tbl>
          </a:graphicData>
        </a:graphic>
      </p:graphicFrame>
      <p:sp>
        <p:nvSpPr>
          <p:cNvPr id="471" name="Google Shape;471;p34"/>
          <p:cNvSpPr/>
          <p:nvPr/>
        </p:nvSpPr>
        <p:spPr>
          <a:xfrm>
            <a:off x="211493" y="3932709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87F25F9-CA53-4DBB-AC12-8E1417B0EA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10837" y="115528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3E40CF11-DD59-40BD-8EF6-495B992AB313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LOG-SAMPLES_S-LAB-NET-20_recto_V22032023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5A44BF-9056-40B5-BFD0-7971386D9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01" y="741397"/>
            <a:ext cx="550985" cy="5509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82" name="Google Shape;482;p35"/>
          <p:cNvGraphicFramePr/>
          <p:nvPr>
            <p:extLst>
              <p:ext uri="{D42A27DB-BD31-4B8C-83A1-F6EECF244321}">
                <p14:modId xmlns:p14="http://schemas.microsoft.com/office/powerpoint/2010/main" val="3485612815"/>
              </p:ext>
            </p:extLst>
          </p:nvPr>
        </p:nvGraphicFramePr>
        <p:xfrm>
          <a:off x="95710" y="695098"/>
          <a:ext cx="6660000" cy="887234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640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0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6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0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664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075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r>
                        <a:rPr lang="en-GB" sz="100" u="none" strike="noStrike" cap="none">
                          <a:solidFill>
                            <a:srgbClr val="7F7F7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40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FCAM20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LIVE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E20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Falcon-15mL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MB20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Vial-4mL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FM20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Falcon-50mL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913399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161388"/>
                  </a:ext>
                </a:extLst>
              </a:tr>
              <a:tr h="5820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855614"/>
                  </a:ext>
                </a:extLst>
              </a:tr>
            </a:tbl>
          </a:graphicData>
        </a:graphic>
      </p:graphicFrame>
      <p:sp>
        <p:nvSpPr>
          <p:cNvPr id="483" name="Google Shape;483;p3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469;p34">
            <a:extLst>
              <a:ext uri="{FF2B5EF4-FFF2-40B4-BE49-F238E27FC236}">
                <a16:creationId xmlns:a16="http://schemas.microsoft.com/office/drawing/2014/main" id="{4A3A5147-11A2-462E-950F-B846FCEADB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7859276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8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LOG-SAMPLES_S-LAB-NET-20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464;p34">
            <a:extLst>
              <a:ext uri="{FF2B5EF4-FFF2-40B4-BE49-F238E27FC236}">
                <a16:creationId xmlns:a16="http://schemas.microsoft.com/office/drawing/2014/main" id="{D89EF0B9-BCCF-47B6-8610-6970A70FDC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E305C61-FAF1-4112-AAD4-FCD006034D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10837" y="115528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D96909B6-5453-4CC8-BF00-C2DE008F4464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LOG-SAMPLES_S-LAB-NET-20_verso_V22032023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59BC802-96FB-4044-975F-104B9598E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94" y="741397"/>
            <a:ext cx="533400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Google Shape;499;p36"/>
          <p:cNvGraphicFramePr/>
          <p:nvPr>
            <p:extLst>
              <p:ext uri="{D42A27DB-BD31-4B8C-83A1-F6EECF244321}">
                <p14:modId xmlns:p14="http://schemas.microsoft.com/office/powerpoint/2010/main" val="3100287562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LOG-SAMPLES_S-LAB-NET-200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F3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2" name="Google Shape;492;p36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4" name="Google Shape;49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95" name="Google Shape;495;p36"/>
          <p:cNvGraphicFramePr/>
          <p:nvPr>
            <p:extLst>
              <p:ext uri="{D42A27DB-BD31-4B8C-83A1-F6EECF244321}">
                <p14:modId xmlns:p14="http://schemas.microsoft.com/office/powerpoint/2010/main" val="2626324861"/>
              </p:ext>
            </p:extLst>
          </p:nvPr>
        </p:nvGraphicFramePr>
        <p:xfrm>
          <a:off x="95710" y="695098"/>
          <a:ext cx="6660000" cy="927258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47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08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_S-LAB-NET-200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46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0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46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46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sng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Horizontal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WPII-200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COD-END #1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borax/formol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250 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COD-END #2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Total volume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1600 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Aliquots vol.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S200-1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15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### Z00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S200-2</a:t>
                      </a: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15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+ 5mL </a:t>
                      </a:r>
                      <a:r>
                        <a:rPr lang="en-GB" sz="1000" b="1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Nucleo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1/8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200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15 </a:t>
                      </a:r>
                      <a:r>
                        <a:rPr lang="en-GB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117457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833763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522036"/>
                  </a:ext>
                </a:extLst>
              </a:tr>
              <a:tr h="57816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090960"/>
                  </a:ext>
                </a:extLst>
              </a:tr>
            </a:tbl>
          </a:graphicData>
        </a:graphic>
      </p:graphicFrame>
      <p:sp>
        <p:nvSpPr>
          <p:cNvPr id="496" name="Google Shape;496;p36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6"/>
          <p:cNvSpPr/>
          <p:nvPr/>
        </p:nvSpPr>
        <p:spPr>
          <a:xfrm>
            <a:off x="211494" y="6403820"/>
            <a:ext cx="180000" cy="1800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2C5CACF-1B13-40F5-9D55-63CAB563BD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201201" y="113464"/>
            <a:ext cx="976453" cy="535337"/>
          </a:xfrm>
          <a:prstGeom prst="rect">
            <a:avLst/>
          </a:prstGeom>
        </p:spPr>
      </p:pic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CB7611A2-A700-496E-A1C5-816331E05E78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LOG-SAMPLES_S-LAB-NET-200_recto_V22032023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A04EECA-584A-4070-B4F9-E6EB83862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42" y="747828"/>
            <a:ext cx="498318" cy="4983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7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7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12" name="Google Shape;512;p37"/>
          <p:cNvGraphicFramePr/>
          <p:nvPr>
            <p:extLst>
              <p:ext uri="{D42A27DB-BD31-4B8C-83A1-F6EECF244321}">
                <p14:modId xmlns:p14="http://schemas.microsoft.com/office/powerpoint/2010/main" val="3245478965"/>
              </p:ext>
            </p:extLst>
          </p:nvPr>
        </p:nvGraphicFramePr>
        <p:xfrm>
          <a:off x="95710" y="695099"/>
          <a:ext cx="6660000" cy="889135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166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8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2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83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2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2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COMMENTS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33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37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833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SAMPLE SPLITTING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37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Cryo-5mL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LN2 #1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437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S200-L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210594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619351"/>
                  </a:ext>
                </a:extLst>
              </a:tr>
              <a:tr h="5416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421013"/>
                  </a:ext>
                </a:extLst>
              </a:tr>
            </a:tbl>
          </a:graphicData>
        </a:graphic>
      </p:graphicFrame>
      <p:sp>
        <p:nvSpPr>
          <p:cNvPr id="513" name="Google Shape;513;p37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499;p36">
            <a:extLst>
              <a:ext uri="{FF2B5EF4-FFF2-40B4-BE49-F238E27FC236}">
                <a16:creationId xmlns:a16="http://schemas.microsoft.com/office/drawing/2014/main" id="{462E5A54-E68C-4542-AAD2-6FCBC2CCA2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972173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LOG-SAMPLES_S-LAB-NET-200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F3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494;p36">
            <a:extLst>
              <a:ext uri="{FF2B5EF4-FFF2-40B4-BE49-F238E27FC236}">
                <a16:creationId xmlns:a16="http://schemas.microsoft.com/office/drawing/2014/main" id="{0BED0EFC-84D9-4D0F-B200-5D268CC9252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CA91084-9EDE-49F6-8487-06295A4E2B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201201" y="113464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C0C05379-EB71-4B73-BE3F-1449D6277436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LOG-SAMPLES_S-LAB-NET-200_verso_V22032023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5E899D-07F8-46BE-885F-F45E7DD9A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13" y="741397"/>
            <a:ext cx="501162" cy="5011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" name="Google Shape;553;p38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LOG-SAMPLES_S-LAB-NET-680</a:t>
                      </a:r>
                      <a:endParaRPr sz="12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F4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46" name="Google Shape;546;p38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38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49" name="Google Shape;549;p38"/>
          <p:cNvGraphicFramePr/>
          <p:nvPr>
            <p:extLst>
              <p:ext uri="{D42A27DB-BD31-4B8C-83A1-F6EECF244321}">
                <p14:modId xmlns:p14="http://schemas.microsoft.com/office/powerpoint/2010/main" val="3732489051"/>
              </p:ext>
            </p:extLst>
          </p:nvPr>
        </p:nvGraphicFramePr>
        <p:xfrm>
          <a:off x="95710" y="695098"/>
          <a:ext cx="6660000" cy="8818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_S-LAB-NET-680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Régent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680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 SPLITTING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TOW #1 </a:t>
                      </a:r>
                      <a:endParaRPr sz="1000" b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/>
                        <a:t>Total volume</a:t>
                      </a: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1600 mL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NET TOW #2</a:t>
                      </a:r>
                      <a:endParaRPr lang="en-GB" sz="1000" b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volume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1600 mL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Barcode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 volume (mL)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b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Barcode</a:t>
                      </a:r>
                      <a:endParaRPr sz="10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Fraction of total volume</a:t>
                      </a:r>
                      <a:endParaRPr lang="en-GB"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Aliquot</a:t>
                      </a:r>
                      <a:endParaRPr lang="en-GB"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Volume (mL)</a:t>
                      </a:r>
                      <a:endParaRPr lang="en-GB" sz="1000" b="1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F680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+ Borax/Formol</a:t>
                      </a:r>
                      <a:endParaRPr sz="100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F680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25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F2000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+ borax/formol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EABAB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EPI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EABAB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F2000</a:t>
                      </a:r>
                      <a:endParaRPr sz="1000" b="0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hand-picked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#ind=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250 mL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S680-L</a:t>
                      </a:r>
                      <a:endParaRPr lang="en-US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lang="en-US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i="0" u="none" strike="noStrike" cap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+ 5mL </a:t>
                      </a:r>
                      <a:r>
                        <a:rPr lang="en-US" sz="1000" b="1" i="0" u="none" strike="noStrike" cap="none" dirty="0" err="1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Nucleoprotect</a:t>
                      </a:r>
                      <a:endParaRPr lang="en-US" sz="1000" b="1" i="0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EABAB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 Z00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72C4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S680-L</a:t>
                      </a:r>
                      <a:endParaRPr lang="en-GB" sz="1000" b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200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  ] 400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00 mL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[  ]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00 mL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[ ] 15 </a:t>
                      </a:r>
                      <a:r>
                        <a:rPr lang="en-GB" sz="100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mn</a:t>
                      </a: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US" sz="24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8000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8000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998028"/>
                  </a:ext>
                </a:extLst>
              </a:tr>
              <a:tr h="468000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287342"/>
                  </a:ext>
                </a:extLst>
              </a:tr>
              <a:tr h="468000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672255"/>
                  </a:ext>
                </a:extLst>
              </a:tr>
            </a:tbl>
          </a:graphicData>
        </a:graphic>
      </p:graphicFrame>
      <p:sp>
        <p:nvSpPr>
          <p:cNvPr id="550" name="Google Shape;550;p38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826795C-5073-4B62-9E59-3AA2D4CC11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6" name="Google Shape;167;p4">
            <a:extLst>
              <a:ext uri="{FF2B5EF4-FFF2-40B4-BE49-F238E27FC236}">
                <a16:creationId xmlns:a16="http://schemas.microsoft.com/office/drawing/2014/main" id="{CA24E7A4-2D3F-4577-AF09-E1D1D3C1F9F4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LOG-SAMPLES_S-LAB-NET-680_recto_V22032023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C0CA517-331F-4CC9-B766-F94E2FB84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25" y="741397"/>
            <a:ext cx="527538" cy="5275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8" name="Google Shape;568;p39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2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LOG-SAMPLES_S-LAB-NET-680</a:t>
                      </a:r>
                      <a:endParaRPr sz="12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  <a:sym typeface="Calibri"/>
                        </a:rPr>
                        <a:t>F4</a:t>
                      </a:r>
                      <a:endParaRPr sz="14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1" name="Google Shape;561;p39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9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3" name="Google Shape;56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4" name="Google Shape;564;p39"/>
          <p:cNvGraphicFramePr/>
          <p:nvPr/>
        </p:nvGraphicFramePr>
        <p:xfrm>
          <a:off x="95710" y="695098"/>
          <a:ext cx="6660000" cy="89465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094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8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47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8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687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59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SAMPLE SPLITTING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PROTOCOLS</a:t>
                      </a: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F680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1" u="none" strike="noStrike" cap="none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  <a:endParaRPr sz="1000" u="none" strike="noStrike" cap="none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F2000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Bottle-250mL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RT &gt;10°C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0591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S680-L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Falcon-5mL</a:t>
                      </a:r>
                      <a:endParaRPr lang="en-US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399FF"/>
                        </a:buClr>
                        <a:buSzPts val="1000"/>
                        <a:buFont typeface="Calibri"/>
                        <a:buNone/>
                      </a:pPr>
                      <a:r>
                        <a:rPr lang="en-US" sz="1000" b="1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5295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>
                        <a:solidFill>
                          <a:srgbClr val="3399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A6D6D">
                        <a:alpha val="941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49277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i="1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65" name="Google Shape;565;p39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53D69ED-6C89-4CEB-9FBD-B0B89BB7E8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67;p4">
            <a:extLst>
              <a:ext uri="{FF2B5EF4-FFF2-40B4-BE49-F238E27FC236}">
                <a16:creationId xmlns:a16="http://schemas.microsoft.com/office/drawing/2014/main" id="{84A7A994-4D4C-454B-A6E4-D5A0E6031533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LOG-SAMPLES_S-LAB-NET-680_verso_V22032023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C34876-261C-4BF0-AF0A-D1C13CE49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54" y="741397"/>
            <a:ext cx="542280" cy="542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</TotalTime>
  <Words>1352</Words>
  <Application>Microsoft Office PowerPoint</Application>
  <PresentationFormat>Format A4 (210 x 297 mm)</PresentationFormat>
  <Paragraphs>523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Arial Narrow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Captain Tara</cp:lastModifiedBy>
  <cp:revision>166</cp:revision>
  <dcterms:created xsi:type="dcterms:W3CDTF">2021-01-24T11:11:37Z</dcterms:created>
  <dcterms:modified xsi:type="dcterms:W3CDTF">2023-07-08T08:33:02Z</dcterms:modified>
</cp:coreProperties>
</file>