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360" r:id="rId2"/>
    <p:sldId id="361" r:id="rId3"/>
  </p:sldIdLst>
  <p:sldSz cx="9906000" cy="6858000" type="A4"/>
  <p:notesSz cx="7104063" cy="102346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EECE1"/>
    <a:srgbClr val="006666"/>
    <a:srgbClr val="E46C0A"/>
    <a:srgbClr val="7030A0"/>
    <a:srgbClr val="FFFFCC"/>
    <a:srgbClr val="3399FF"/>
    <a:srgbClr val="993366"/>
    <a:srgbClr val="CC6600"/>
    <a:srgbClr val="0070C0"/>
    <a:srgbClr val="00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96" autoAdjust="0"/>
    <p:restoredTop sz="94676" autoAdjust="0"/>
  </p:normalViewPr>
  <p:slideViewPr>
    <p:cSldViewPr>
      <p:cViewPr varScale="1">
        <p:scale>
          <a:sx n="72" d="100"/>
          <a:sy n="72" d="100"/>
        </p:scale>
        <p:origin x="1092" y="66"/>
      </p:cViewPr>
      <p:guideLst>
        <p:guide orient="horz" pos="2160"/>
        <p:guide pos="3120"/>
      </p:guideLst>
    </p:cSldViewPr>
  </p:slideViewPr>
  <p:outlineViewPr>
    <p:cViewPr>
      <p:scale>
        <a:sx n="75" d="100"/>
        <a:sy n="75" d="100"/>
      </p:scale>
      <p:origin x="234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2" y="4"/>
            <a:ext cx="3078639" cy="511175"/>
          </a:xfrm>
          <a:prstGeom prst="rect">
            <a:avLst/>
          </a:prstGeom>
        </p:spPr>
        <p:txBody>
          <a:bodyPr vert="horz" lIns="86015" tIns="43008" rIns="86015" bIns="43008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3836" y="4"/>
            <a:ext cx="3078639" cy="511175"/>
          </a:xfrm>
          <a:prstGeom prst="rect">
            <a:avLst/>
          </a:prstGeom>
        </p:spPr>
        <p:txBody>
          <a:bodyPr vert="horz" lIns="86015" tIns="43008" rIns="86015" bIns="43008" rtlCol="0"/>
          <a:lstStyle>
            <a:lvl1pPr algn="r">
              <a:defRPr sz="1200"/>
            </a:lvl1pPr>
          </a:lstStyle>
          <a:p>
            <a:fld id="{DE862848-C551-46A0-A68E-C9902BD97582}" type="datetimeFigureOut">
              <a:rPr lang="en-GB" smtClean="0"/>
              <a:t>28/07/2023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82638" y="769938"/>
            <a:ext cx="5538787" cy="3835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86015" tIns="43008" rIns="86015" bIns="43008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10090" y="4860927"/>
            <a:ext cx="5683886" cy="4605338"/>
          </a:xfrm>
          <a:prstGeom prst="rect">
            <a:avLst/>
          </a:prstGeom>
        </p:spPr>
        <p:txBody>
          <a:bodyPr vert="horz" lIns="86015" tIns="43008" rIns="86015" bIns="43008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2" y="9721853"/>
            <a:ext cx="3078639" cy="511175"/>
          </a:xfrm>
          <a:prstGeom prst="rect">
            <a:avLst/>
          </a:prstGeom>
        </p:spPr>
        <p:txBody>
          <a:bodyPr vert="horz" lIns="86015" tIns="43008" rIns="86015" bIns="43008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3836" y="9721853"/>
            <a:ext cx="3078639" cy="511175"/>
          </a:xfrm>
          <a:prstGeom prst="rect">
            <a:avLst/>
          </a:prstGeom>
        </p:spPr>
        <p:txBody>
          <a:bodyPr vert="horz" lIns="86015" tIns="43008" rIns="86015" bIns="43008" rtlCol="0" anchor="b"/>
          <a:lstStyle>
            <a:lvl1pPr algn="r">
              <a:defRPr sz="1200"/>
            </a:lvl1pPr>
          </a:lstStyle>
          <a:p>
            <a:fld id="{E266A126-6DDD-4871-BF27-245BC2E62377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551096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2130427"/>
            <a:ext cx="84201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DD250D-ED5D-4AC2-9F4D-79A6AEA640DC}" type="datetime1">
              <a:rPr lang="en-GB" smtClean="0"/>
              <a:t>28/07/2023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08671-8DBF-4C83-A6A3-096D68240E14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347762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A820DA-7FD2-4463-804D-01120200CD3C}" type="datetime1">
              <a:rPr lang="en-GB" smtClean="0"/>
              <a:t>28/07/2023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08671-8DBF-4C83-A6A3-096D68240E14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660785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780337" y="274640"/>
            <a:ext cx="2414588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6576" y="274640"/>
            <a:ext cx="7078663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E12EAB-10BF-4769-8575-8B04A6FEACF0}" type="datetime1">
              <a:rPr lang="en-GB" smtClean="0"/>
              <a:t>28/07/2023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08671-8DBF-4C83-A6A3-096D68240E14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208588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D1F8F8-A2D8-49BA-AC04-AD187DCE31C4}" type="datetime1">
              <a:rPr lang="en-GB" smtClean="0"/>
              <a:t>28/07/2023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08671-8DBF-4C83-A6A3-096D68240E14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894594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2506" y="4406901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82506" y="2906714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64B4EA-82CA-4219-B189-676121A4E4E5}" type="datetime1">
              <a:rPr lang="en-GB" smtClean="0"/>
              <a:t>28/07/2023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08671-8DBF-4C83-A6A3-096D68240E14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156896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6576" y="1600201"/>
            <a:ext cx="474662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48301" y="1600201"/>
            <a:ext cx="474662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911B3B-DD6D-43BF-A06A-D377D5C4AC05}" type="datetime1">
              <a:rPr lang="en-GB" smtClean="0"/>
              <a:t>28/07/2023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08671-8DBF-4C83-A6A3-096D68240E14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518257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1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301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32111" y="1535113"/>
            <a:ext cx="4378591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32111" y="2174875"/>
            <a:ext cx="4378591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443010-DA0A-4B0E-AB64-E13D2ABDB2F7}" type="datetime1">
              <a:rPr lang="en-GB" smtClean="0"/>
              <a:t>28/07/2023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08671-8DBF-4C83-A6A3-096D68240E14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738224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5786A8-A07F-4EBB-8CAA-25BCA88687E9}" type="datetime1">
              <a:rPr lang="en-GB" smtClean="0"/>
              <a:t>28/07/2023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08671-8DBF-4C83-A6A3-096D68240E14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43724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39831-4496-4B33-83A9-6F6AC9ED9E2B}" type="datetime1">
              <a:rPr lang="en-GB" smtClean="0"/>
              <a:t>28/07/2023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08671-8DBF-4C83-A6A3-096D68240E14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228521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1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72972" y="273052"/>
            <a:ext cx="5537728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301" y="1435101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CA38A-3DE7-4470-9FA7-864CF283B1C1}" type="datetime1">
              <a:rPr lang="en-GB" smtClean="0"/>
              <a:t>28/07/2023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08671-8DBF-4C83-A6A3-096D68240E14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713645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308EE5-54F6-43E4-B12B-DA05DEA4E6B9}" type="datetime1">
              <a:rPr lang="en-GB" smtClean="0"/>
              <a:t>28/07/2023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08671-8DBF-4C83-A6A3-096D68240E14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033676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0" y="1600201"/>
            <a:ext cx="8915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95300" y="6356352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FE63C4-C2E8-473E-9A7A-0661F5DD4513}" type="datetime1">
              <a:rPr lang="en-GB" smtClean="0"/>
              <a:t>28/07/2023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84550" y="6356352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099300" y="6356352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D08671-8DBF-4C83-A6A3-096D68240E14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356726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4">
            <a:extLst>
              <a:ext uri="{FF2B5EF4-FFF2-40B4-BE49-F238E27FC236}">
                <a16:creationId xmlns:a16="http://schemas.microsoft.com/office/drawing/2014/main" id="{6A8EBA52-FD80-44C5-8BF0-D50CDE28D17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33206805"/>
              </p:ext>
            </p:extLst>
          </p:nvPr>
        </p:nvGraphicFramePr>
        <p:xfrm>
          <a:off x="-10827" y="137805"/>
          <a:ext cx="9900000" cy="304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4000">
                  <a:extLst>
                    <a:ext uri="{9D8B030D-6E8A-4147-A177-3AD203B41FA5}">
                      <a16:colId xmlns:a16="http://schemas.microsoft.com/office/drawing/2014/main" val="2189061465"/>
                    </a:ext>
                  </a:extLst>
                </a:gridCol>
                <a:gridCol w="2160000">
                  <a:extLst>
                    <a:ext uri="{9D8B030D-6E8A-4147-A177-3AD203B41FA5}">
                      <a16:colId xmlns:a16="http://schemas.microsoft.com/office/drawing/2014/main" val="348892192"/>
                    </a:ext>
                  </a:extLst>
                </a:gridCol>
                <a:gridCol w="5360147">
                  <a:extLst>
                    <a:ext uri="{9D8B030D-6E8A-4147-A177-3AD203B41FA5}">
                      <a16:colId xmlns:a16="http://schemas.microsoft.com/office/drawing/2014/main" val="876301111"/>
                    </a:ext>
                  </a:extLst>
                </a:gridCol>
                <a:gridCol w="1335853">
                  <a:extLst>
                    <a:ext uri="{9D8B030D-6E8A-4147-A177-3AD203B41FA5}">
                      <a16:colId xmlns:a16="http://schemas.microsoft.com/office/drawing/2014/main" val="1361443852"/>
                    </a:ext>
                  </a:extLst>
                </a:gridCol>
                <a:gridCol w="720000">
                  <a:extLst>
                    <a:ext uri="{9D8B030D-6E8A-4147-A177-3AD203B41FA5}">
                      <a16:colId xmlns:a16="http://schemas.microsoft.com/office/drawing/2014/main" val="1569671306"/>
                    </a:ext>
                  </a:extLst>
                </a:gridCol>
              </a:tblGrid>
              <a:tr h="293352">
                <a:tc>
                  <a:txBody>
                    <a:bodyPr/>
                    <a:lstStyle/>
                    <a:p>
                      <a:endParaRPr lang="en-GB" sz="1400" dirty="0">
                        <a:latin typeface="Calibri (Body)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>
                        <a:latin typeface="Calibri (Body)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0" dirty="0">
                          <a:solidFill>
                            <a:schemeClr val="bg1"/>
                          </a:solidFill>
                          <a:latin typeface="+mn-lt"/>
                        </a:rPr>
                        <a:t>LOG-SAMPLES_SML-SEA</a:t>
                      </a:r>
                      <a:r>
                        <a:rPr lang="fr-FR" sz="1400" b="0" baseline="0" dirty="0">
                          <a:solidFill>
                            <a:schemeClr val="bg1"/>
                          </a:solidFill>
                          <a:latin typeface="+mn-lt"/>
                        </a:rPr>
                        <a:t>-SURFACE-MICROLAYER</a:t>
                      </a:r>
                      <a:endParaRPr lang="en-GB" sz="1400" b="0" i="1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b="0" dirty="0">
                        <a:latin typeface="+mn-lt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400" b="0" dirty="0">
                        <a:latin typeface="+mn-lt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4018498"/>
                  </a:ext>
                </a:extLst>
              </a:tr>
            </a:tbl>
          </a:graphicData>
        </a:graphic>
      </p:graphicFrame>
      <p:sp>
        <p:nvSpPr>
          <p:cNvPr id="18" name="Rectangle 17">
            <a:extLst>
              <a:ext uri="{FF2B5EF4-FFF2-40B4-BE49-F238E27FC236}">
                <a16:creationId xmlns:a16="http://schemas.microsoft.com/office/drawing/2014/main" id="{097929B8-0B64-4ACD-B878-CE9561F9A021}"/>
              </a:ext>
            </a:extLst>
          </p:cNvPr>
          <p:cNvSpPr/>
          <p:nvPr/>
        </p:nvSpPr>
        <p:spPr>
          <a:xfrm>
            <a:off x="322862" y="26606"/>
            <a:ext cx="2181866" cy="398176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75282848-FDC6-4F48-8DD9-DABD759778A0}"/>
              </a:ext>
            </a:extLst>
          </p:cNvPr>
          <p:cNvSpPr/>
          <p:nvPr/>
        </p:nvSpPr>
        <p:spPr>
          <a:xfrm>
            <a:off x="-500" y="424586"/>
            <a:ext cx="9906000" cy="9480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30" name="Picture 29">
            <a:extLst>
              <a:ext uri="{FF2B5EF4-FFF2-40B4-BE49-F238E27FC236}">
                <a16:creationId xmlns:a16="http://schemas.microsoft.com/office/drawing/2014/main" id="{3EEE054A-9BCB-4D3F-A79B-AEBD2E6EA88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0322" y="45003"/>
            <a:ext cx="1967326" cy="468352"/>
          </a:xfrm>
          <a:prstGeom prst="rect">
            <a:avLst/>
          </a:prstGeom>
        </p:spPr>
      </p:pic>
      <p:pic>
        <p:nvPicPr>
          <p:cNvPr id="5" name="Image 4">
            <a:extLst>
              <a:ext uri="{FF2B5EF4-FFF2-40B4-BE49-F238E27FC236}">
                <a16:creationId xmlns:a16="http://schemas.microsoft.com/office/drawing/2014/main" id="{A36A85E7-62EE-4E66-BF51-23D348D8F71D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827"/>
          <a:stretch/>
        </p:blipFill>
        <p:spPr>
          <a:xfrm>
            <a:off x="8049344" y="0"/>
            <a:ext cx="873184" cy="537602"/>
          </a:xfrm>
          <a:prstGeom prst="rect">
            <a:avLst/>
          </a:prstGeom>
        </p:spPr>
      </p:pic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91395173"/>
              </p:ext>
            </p:extLst>
          </p:nvPr>
        </p:nvGraphicFramePr>
        <p:xfrm>
          <a:off x="97014" y="1412777"/>
          <a:ext cx="9726822" cy="2128341"/>
        </p:xfrm>
        <a:graphic>
          <a:graphicData uri="http://schemas.openxmlformats.org/drawingml/2006/table">
            <a:tbl>
              <a:tblPr firstRow="1" firstCol="1" bandRow="1"/>
              <a:tblGrid>
                <a:gridCol w="1459262">
                  <a:extLst>
                    <a:ext uri="{9D8B030D-6E8A-4147-A177-3AD203B41FA5}">
                      <a16:colId xmlns:a16="http://schemas.microsoft.com/office/drawing/2014/main" val="3885087750"/>
                    </a:ext>
                  </a:extLst>
                </a:gridCol>
                <a:gridCol w="1636288">
                  <a:extLst>
                    <a:ext uri="{9D8B030D-6E8A-4147-A177-3AD203B41FA5}">
                      <a16:colId xmlns:a16="http://schemas.microsoft.com/office/drawing/2014/main" val="1231053314"/>
                    </a:ext>
                  </a:extLst>
                </a:gridCol>
                <a:gridCol w="1636288">
                  <a:extLst>
                    <a:ext uri="{9D8B030D-6E8A-4147-A177-3AD203B41FA5}">
                      <a16:colId xmlns:a16="http://schemas.microsoft.com/office/drawing/2014/main" val="371212232"/>
                    </a:ext>
                  </a:extLst>
                </a:gridCol>
                <a:gridCol w="1554952">
                  <a:extLst>
                    <a:ext uri="{9D8B030D-6E8A-4147-A177-3AD203B41FA5}">
                      <a16:colId xmlns:a16="http://schemas.microsoft.com/office/drawing/2014/main" val="3786201691"/>
                    </a:ext>
                  </a:extLst>
                </a:gridCol>
                <a:gridCol w="1631503">
                  <a:extLst>
                    <a:ext uri="{9D8B030D-6E8A-4147-A177-3AD203B41FA5}">
                      <a16:colId xmlns:a16="http://schemas.microsoft.com/office/drawing/2014/main" val="3212928162"/>
                    </a:ext>
                  </a:extLst>
                </a:gridCol>
                <a:gridCol w="1808529">
                  <a:extLst>
                    <a:ext uri="{9D8B030D-6E8A-4147-A177-3AD203B41FA5}">
                      <a16:colId xmlns:a16="http://schemas.microsoft.com/office/drawing/2014/main" val="4157345866"/>
                    </a:ext>
                  </a:extLst>
                </a:gridCol>
              </a:tblGrid>
              <a:tr h="18755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Protocol</a:t>
                      </a:r>
                    </a:p>
                  </a:txBody>
                  <a:tcPr marL="58382" marR="58382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Quantity, Container Storage</a:t>
                      </a:r>
                    </a:p>
                  </a:txBody>
                  <a:tcPr marL="58382" marR="583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Replicate 1</a:t>
                      </a:r>
                      <a:endParaRPr lang="en-US" sz="9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8382" marR="583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Replicate 2</a:t>
                      </a:r>
                      <a:endParaRPr lang="en-US" sz="9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8382" marR="583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Replicate 3</a:t>
                      </a:r>
                      <a:endParaRPr lang="en-US" sz="9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8382" marR="583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Comments</a:t>
                      </a:r>
                      <a:endParaRPr lang="en-US" sz="9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8382" marR="583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28600309"/>
                  </a:ext>
                </a:extLst>
              </a:tr>
              <a:tr h="41520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SML-FC</a:t>
                      </a:r>
                    </a:p>
                  </a:txBody>
                  <a:tcPr marL="58382" marR="58382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Cryotube</a:t>
                      </a: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(2ml)</a:t>
                      </a:r>
                      <a:endParaRPr lang="en-US" sz="9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9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1.5ml sample + 30 </a:t>
                      </a:r>
                      <a:r>
                        <a:rPr lang="en-US" sz="900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μl</a:t>
                      </a:r>
                      <a:r>
                        <a:rPr lang="en-US" sz="9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Glute 25%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9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LN2 (-80</a:t>
                      </a:r>
                      <a:r>
                        <a:rPr lang="es-MX" sz="9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°</a:t>
                      </a:r>
                      <a:r>
                        <a:rPr lang="en-US" sz="9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C)</a:t>
                      </a:r>
                    </a:p>
                  </a:txBody>
                  <a:tcPr marL="58382" marR="583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### SML-FC-1</a:t>
                      </a:r>
                    </a:p>
                  </a:txBody>
                  <a:tcPr marL="58382" marR="583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### SML-FC-2</a:t>
                      </a:r>
                    </a:p>
                  </a:txBody>
                  <a:tcPr marL="58382" marR="583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58382" marR="583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8382" marR="583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90710"/>
                  </a:ext>
                </a:extLst>
              </a:tr>
              <a:tr h="48913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SML-CP</a:t>
                      </a:r>
                    </a:p>
                  </a:txBody>
                  <a:tcPr marL="58382" marR="58382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Cryotube</a:t>
                      </a: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(5ml)</a:t>
                      </a:r>
                      <a:endParaRPr lang="en-US" sz="9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3ml sample + 750 </a:t>
                      </a:r>
                      <a:r>
                        <a:rPr lang="en-US" sz="1000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μl</a:t>
                      </a: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Glycerol 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RT (-80</a:t>
                      </a: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°</a:t>
                      </a: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C)</a:t>
                      </a:r>
                    </a:p>
                  </a:txBody>
                  <a:tcPr marL="58382" marR="583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### SML-CS-1</a:t>
                      </a:r>
                    </a:p>
                  </a:txBody>
                  <a:tcPr marL="58382" marR="583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### SML-CS-2</a:t>
                      </a:r>
                    </a:p>
                  </a:txBody>
                  <a:tcPr marL="58382" marR="58382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### SML-CS-3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8382" marR="583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8382" marR="583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06802094"/>
                  </a:ext>
                </a:extLst>
              </a:tr>
              <a:tr h="43026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SML-320</a:t>
                      </a:r>
                    </a:p>
                  </a:txBody>
                  <a:tcPr marL="58382" marR="58382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Cryotube</a:t>
                      </a: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(2ml)</a:t>
                      </a:r>
                      <a:endParaRPr lang="en-US" sz="9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Filter 3μm PC  </a:t>
                      </a:r>
                      <a:endParaRPr lang="en-US" sz="9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9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LN2 (-80°C)</a:t>
                      </a:r>
                    </a:p>
                  </a:txBody>
                  <a:tcPr marL="58382" marR="583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### SML-320-1</a:t>
                      </a:r>
                    </a:p>
                  </a:txBody>
                  <a:tcPr marL="58382" marR="583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### SML-320-2</a:t>
                      </a:r>
                    </a:p>
                  </a:txBody>
                  <a:tcPr marL="58382" marR="583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### SML-320-3</a:t>
                      </a:r>
                    </a:p>
                  </a:txBody>
                  <a:tcPr marL="58382" marR="583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8382" marR="583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17391765"/>
                  </a:ext>
                </a:extLst>
              </a:tr>
              <a:tr h="49407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SML-023</a:t>
                      </a:r>
                    </a:p>
                  </a:txBody>
                  <a:tcPr marL="58382" marR="58382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900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Cryotube</a:t>
                      </a:r>
                      <a:r>
                        <a:rPr lang="en-US" sz="9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(2ml)</a:t>
                      </a:r>
                      <a:endParaRPr lang="en-US" sz="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9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Filter 0.22μm PC  </a:t>
                      </a:r>
                      <a:endParaRPr lang="en-US" sz="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LN2 (-80°C)</a:t>
                      </a:r>
                    </a:p>
                  </a:txBody>
                  <a:tcPr marL="58382" marR="58382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### SML-023-1</a:t>
                      </a:r>
                    </a:p>
                  </a:txBody>
                  <a:tcPr marL="58382" marR="58382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###  SML-023-2</a:t>
                      </a:r>
                    </a:p>
                  </a:txBody>
                  <a:tcPr marL="58382" marR="58382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### SML-023-3</a:t>
                      </a:r>
                    </a:p>
                  </a:txBody>
                  <a:tcPr marL="58382" marR="58382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8382" marR="58382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21292674"/>
                  </a:ext>
                </a:extLst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78741" y="548680"/>
          <a:ext cx="9720864" cy="7756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16950">
                  <a:extLst>
                    <a:ext uri="{9D8B030D-6E8A-4147-A177-3AD203B41FA5}">
                      <a16:colId xmlns:a16="http://schemas.microsoft.com/office/drawing/2014/main" val="2745141830"/>
                    </a:ext>
                  </a:extLst>
                </a:gridCol>
                <a:gridCol w="816950">
                  <a:extLst>
                    <a:ext uri="{9D8B030D-6E8A-4147-A177-3AD203B41FA5}">
                      <a16:colId xmlns:a16="http://schemas.microsoft.com/office/drawing/2014/main" val="1755761666"/>
                    </a:ext>
                  </a:extLst>
                </a:gridCol>
                <a:gridCol w="864096">
                  <a:extLst>
                    <a:ext uri="{9D8B030D-6E8A-4147-A177-3AD203B41FA5}">
                      <a16:colId xmlns:a16="http://schemas.microsoft.com/office/drawing/2014/main" val="2983658372"/>
                    </a:ext>
                  </a:extLst>
                </a:gridCol>
                <a:gridCol w="726250">
                  <a:extLst>
                    <a:ext uri="{9D8B030D-6E8A-4147-A177-3AD203B41FA5}">
                      <a16:colId xmlns:a16="http://schemas.microsoft.com/office/drawing/2014/main" val="2233529625"/>
                    </a:ext>
                  </a:extLst>
                </a:gridCol>
                <a:gridCol w="467828">
                  <a:extLst>
                    <a:ext uri="{9D8B030D-6E8A-4147-A177-3AD203B41FA5}">
                      <a16:colId xmlns:a16="http://schemas.microsoft.com/office/drawing/2014/main" val="3294533416"/>
                    </a:ext>
                  </a:extLst>
                </a:gridCol>
                <a:gridCol w="518281">
                  <a:extLst>
                    <a:ext uri="{9D8B030D-6E8A-4147-A177-3AD203B41FA5}">
                      <a16:colId xmlns:a16="http://schemas.microsoft.com/office/drawing/2014/main" val="267220092"/>
                    </a:ext>
                  </a:extLst>
                </a:gridCol>
                <a:gridCol w="951936">
                  <a:extLst>
                    <a:ext uri="{9D8B030D-6E8A-4147-A177-3AD203B41FA5}">
                      <a16:colId xmlns:a16="http://schemas.microsoft.com/office/drawing/2014/main" val="4134258577"/>
                    </a:ext>
                  </a:extLst>
                </a:gridCol>
                <a:gridCol w="288032">
                  <a:extLst>
                    <a:ext uri="{9D8B030D-6E8A-4147-A177-3AD203B41FA5}">
                      <a16:colId xmlns:a16="http://schemas.microsoft.com/office/drawing/2014/main" val="102872140"/>
                    </a:ext>
                  </a:extLst>
                </a:gridCol>
                <a:gridCol w="288032">
                  <a:extLst>
                    <a:ext uri="{9D8B030D-6E8A-4147-A177-3AD203B41FA5}">
                      <a16:colId xmlns:a16="http://schemas.microsoft.com/office/drawing/2014/main" val="2095910053"/>
                    </a:ext>
                  </a:extLst>
                </a:gridCol>
                <a:gridCol w="288032">
                  <a:extLst>
                    <a:ext uri="{9D8B030D-6E8A-4147-A177-3AD203B41FA5}">
                      <a16:colId xmlns:a16="http://schemas.microsoft.com/office/drawing/2014/main" val="3316746184"/>
                    </a:ext>
                  </a:extLst>
                </a:gridCol>
                <a:gridCol w="1944216">
                  <a:extLst>
                    <a:ext uri="{9D8B030D-6E8A-4147-A177-3AD203B41FA5}">
                      <a16:colId xmlns:a16="http://schemas.microsoft.com/office/drawing/2014/main" val="833612629"/>
                    </a:ext>
                  </a:extLst>
                </a:gridCol>
                <a:gridCol w="216024">
                  <a:extLst>
                    <a:ext uri="{9D8B030D-6E8A-4147-A177-3AD203B41FA5}">
                      <a16:colId xmlns:a16="http://schemas.microsoft.com/office/drawing/2014/main" val="2767990447"/>
                    </a:ext>
                  </a:extLst>
                </a:gridCol>
                <a:gridCol w="1296144">
                  <a:extLst>
                    <a:ext uri="{9D8B030D-6E8A-4147-A177-3AD203B41FA5}">
                      <a16:colId xmlns:a16="http://schemas.microsoft.com/office/drawing/2014/main" val="2808552060"/>
                    </a:ext>
                  </a:extLst>
                </a:gridCol>
                <a:gridCol w="238093">
                  <a:extLst>
                    <a:ext uri="{9D8B030D-6E8A-4147-A177-3AD203B41FA5}">
                      <a16:colId xmlns:a16="http://schemas.microsoft.com/office/drawing/2014/main" val="3190780461"/>
                    </a:ext>
                  </a:extLst>
                </a:gridCol>
              </a:tblGrid>
              <a:tr h="2880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YYYY</a:t>
                      </a:r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MM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DD</a:t>
                      </a: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HH</a:t>
                      </a: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MM</a:t>
                      </a: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#</a:t>
                      </a: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#</a:t>
                      </a: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#</a:t>
                      </a: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OPERATOR(S) INITIALS</a:t>
                      </a: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35554882"/>
                  </a:ext>
                </a:extLst>
              </a:tr>
              <a:tr h="1440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3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3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30196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30196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30196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_STATION-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30196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93366">
                        <a:alpha val="30196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93366">
                        <a:alpha val="3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_SML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30196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5865431"/>
                  </a:ext>
                </a:extLst>
              </a:tr>
              <a:tr h="12571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  <a:alpha val="3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  <a:alpha val="3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  <a:alpha val="3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  <a:alpha val="3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  <a:alpha val="3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  <a:alpha val="3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  <a:alpha val="3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  <a:alpha val="3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  <a:alpha val="3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  <a:alpha val="3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  <a:alpha val="3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  <a:alpha val="3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87852389"/>
                  </a:ext>
                </a:extLst>
              </a:tr>
            </a:tbl>
          </a:graphicData>
        </a:graphic>
      </p:graphicFrame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32516112"/>
              </p:ext>
            </p:extLst>
          </p:nvPr>
        </p:nvGraphicFramePr>
        <p:xfrm>
          <a:off x="97014" y="1128503"/>
          <a:ext cx="9720864" cy="304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19867">
                  <a:extLst>
                    <a:ext uri="{9D8B030D-6E8A-4147-A177-3AD203B41FA5}">
                      <a16:colId xmlns:a16="http://schemas.microsoft.com/office/drawing/2014/main" val="339985212"/>
                    </a:ext>
                  </a:extLst>
                </a:gridCol>
                <a:gridCol w="310349">
                  <a:extLst>
                    <a:ext uri="{9D8B030D-6E8A-4147-A177-3AD203B41FA5}">
                      <a16:colId xmlns:a16="http://schemas.microsoft.com/office/drawing/2014/main" val="2514368931"/>
                    </a:ext>
                  </a:extLst>
                </a:gridCol>
                <a:gridCol w="1723961">
                  <a:extLst>
                    <a:ext uri="{9D8B030D-6E8A-4147-A177-3AD203B41FA5}">
                      <a16:colId xmlns:a16="http://schemas.microsoft.com/office/drawing/2014/main" val="3515498103"/>
                    </a:ext>
                  </a:extLst>
                </a:gridCol>
                <a:gridCol w="706255">
                  <a:extLst>
                    <a:ext uri="{9D8B030D-6E8A-4147-A177-3AD203B41FA5}">
                      <a16:colId xmlns:a16="http://schemas.microsoft.com/office/drawing/2014/main" val="91536303"/>
                    </a:ext>
                  </a:extLst>
                </a:gridCol>
                <a:gridCol w="805913">
                  <a:extLst>
                    <a:ext uri="{9D8B030D-6E8A-4147-A177-3AD203B41FA5}">
                      <a16:colId xmlns:a16="http://schemas.microsoft.com/office/drawing/2014/main" val="99777275"/>
                    </a:ext>
                  </a:extLst>
                </a:gridCol>
                <a:gridCol w="2160240">
                  <a:extLst>
                    <a:ext uri="{9D8B030D-6E8A-4147-A177-3AD203B41FA5}">
                      <a16:colId xmlns:a16="http://schemas.microsoft.com/office/drawing/2014/main" val="712672463"/>
                    </a:ext>
                  </a:extLst>
                </a:gridCol>
                <a:gridCol w="1152128">
                  <a:extLst>
                    <a:ext uri="{9D8B030D-6E8A-4147-A177-3AD203B41FA5}">
                      <a16:colId xmlns:a16="http://schemas.microsoft.com/office/drawing/2014/main" val="314340065"/>
                    </a:ext>
                  </a:extLst>
                </a:gridCol>
                <a:gridCol w="742151">
                  <a:extLst>
                    <a:ext uri="{9D8B030D-6E8A-4147-A177-3AD203B41FA5}">
                      <a16:colId xmlns:a16="http://schemas.microsoft.com/office/drawing/2014/main" val="3365356286"/>
                    </a:ext>
                  </a:extLst>
                </a:gridCol>
              </a:tblGrid>
              <a:tr h="23820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0" dirty="0">
                          <a:solidFill>
                            <a:schemeClr val="tx1"/>
                          </a:solidFill>
                        </a:rPr>
                        <a:t>Water Collection</a:t>
                      </a:r>
                      <a:endParaRPr lang="en-US" sz="1400" b="0" dirty="0"/>
                    </a:p>
                  </a:txBody>
                  <a:tcPr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alpha val="3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alpha val="3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0" dirty="0">
                          <a:solidFill>
                            <a:schemeClr val="tx1"/>
                          </a:solidFill>
                        </a:rPr>
                        <a:t>         Number of dips:</a:t>
                      </a:r>
                      <a:endParaRPr lang="en-US" sz="1400" b="0" dirty="0"/>
                    </a:p>
                  </a:txBody>
                  <a:tcPr>
                    <a:lnL w="12700" cmpd="sng">
                      <a:noFill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alpha val="3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alpha val="3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           Volume Collected (L)</a:t>
                      </a:r>
                      <a:endParaRPr lang="en-US" sz="1400" dirty="0"/>
                    </a:p>
                  </a:txBody>
                  <a:tcPr>
                    <a:lnL w="12700" cmpd="sng">
                      <a:noFill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alpha val="3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alpha val="3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75075143"/>
                  </a:ext>
                </a:extLst>
              </a:tr>
            </a:tbl>
          </a:graphicData>
        </a:graphic>
      </p:graphicFrame>
      <p:graphicFrame>
        <p:nvGraphicFramePr>
          <p:cNvPr id="22" name="Table 2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19253549"/>
              </p:ext>
            </p:extLst>
          </p:nvPr>
        </p:nvGraphicFramePr>
        <p:xfrm>
          <a:off x="97014" y="4409408"/>
          <a:ext cx="9726822" cy="2197990"/>
        </p:xfrm>
        <a:graphic>
          <a:graphicData uri="http://schemas.openxmlformats.org/drawingml/2006/table">
            <a:tbl>
              <a:tblPr firstRow="1" firstCol="1" bandRow="1"/>
              <a:tblGrid>
                <a:gridCol w="1459262">
                  <a:extLst>
                    <a:ext uri="{9D8B030D-6E8A-4147-A177-3AD203B41FA5}">
                      <a16:colId xmlns:a16="http://schemas.microsoft.com/office/drawing/2014/main" val="3885087750"/>
                    </a:ext>
                  </a:extLst>
                </a:gridCol>
                <a:gridCol w="1636288">
                  <a:extLst>
                    <a:ext uri="{9D8B030D-6E8A-4147-A177-3AD203B41FA5}">
                      <a16:colId xmlns:a16="http://schemas.microsoft.com/office/drawing/2014/main" val="1231053314"/>
                    </a:ext>
                  </a:extLst>
                </a:gridCol>
                <a:gridCol w="1636288">
                  <a:extLst>
                    <a:ext uri="{9D8B030D-6E8A-4147-A177-3AD203B41FA5}">
                      <a16:colId xmlns:a16="http://schemas.microsoft.com/office/drawing/2014/main" val="371212232"/>
                    </a:ext>
                  </a:extLst>
                </a:gridCol>
                <a:gridCol w="1554952">
                  <a:extLst>
                    <a:ext uri="{9D8B030D-6E8A-4147-A177-3AD203B41FA5}">
                      <a16:colId xmlns:a16="http://schemas.microsoft.com/office/drawing/2014/main" val="3786201691"/>
                    </a:ext>
                  </a:extLst>
                </a:gridCol>
                <a:gridCol w="1631503">
                  <a:extLst>
                    <a:ext uri="{9D8B030D-6E8A-4147-A177-3AD203B41FA5}">
                      <a16:colId xmlns:a16="http://schemas.microsoft.com/office/drawing/2014/main" val="3212928162"/>
                    </a:ext>
                  </a:extLst>
                </a:gridCol>
                <a:gridCol w="1808529">
                  <a:extLst>
                    <a:ext uri="{9D8B030D-6E8A-4147-A177-3AD203B41FA5}">
                      <a16:colId xmlns:a16="http://schemas.microsoft.com/office/drawing/2014/main" val="4157345866"/>
                    </a:ext>
                  </a:extLst>
                </a:gridCol>
              </a:tblGrid>
              <a:tr h="18092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Protocol</a:t>
                      </a:r>
                    </a:p>
                  </a:txBody>
                  <a:tcPr marL="58382" marR="58382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Quantity, Container Storage</a:t>
                      </a:r>
                    </a:p>
                  </a:txBody>
                  <a:tcPr marL="58382" marR="583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Replicate 1</a:t>
                      </a:r>
                      <a:endParaRPr lang="en-US" sz="9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8382" marR="583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Replicate 2</a:t>
                      </a:r>
                      <a:endParaRPr lang="en-US" sz="9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8382" marR="583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Replicate 3</a:t>
                      </a:r>
                      <a:endParaRPr lang="en-US" sz="9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8382" marR="583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Comments</a:t>
                      </a:r>
                      <a:endParaRPr lang="en-US" sz="9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8382" marR="583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28600309"/>
                  </a:ext>
                </a:extLst>
              </a:tr>
              <a:tr h="43529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SML-FC</a:t>
                      </a:r>
                    </a:p>
                  </a:txBody>
                  <a:tcPr marL="58382" marR="58382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Cryotube</a:t>
                      </a: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(2ml)</a:t>
                      </a:r>
                      <a:endParaRPr lang="en-US" sz="9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9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1.5ml sample + 30 </a:t>
                      </a:r>
                      <a:r>
                        <a:rPr lang="en-US" sz="900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μl</a:t>
                      </a:r>
                      <a:r>
                        <a:rPr lang="en-US" sz="9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Glute 25%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9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LN2 (-80</a:t>
                      </a:r>
                      <a:r>
                        <a:rPr lang="es-MX" sz="9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°</a:t>
                      </a:r>
                      <a:r>
                        <a:rPr lang="en-US" sz="9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C)</a:t>
                      </a:r>
                    </a:p>
                  </a:txBody>
                  <a:tcPr marL="58382" marR="583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### SML-FC-1</a:t>
                      </a:r>
                    </a:p>
                  </a:txBody>
                  <a:tcPr marL="58382" marR="583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### SML-FC-2</a:t>
                      </a:r>
                    </a:p>
                  </a:txBody>
                  <a:tcPr marL="58382" marR="583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58382" marR="583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8382" marR="583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90710"/>
                  </a:ext>
                </a:extLst>
              </a:tr>
              <a:tr h="51279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SML-CP</a:t>
                      </a:r>
                    </a:p>
                  </a:txBody>
                  <a:tcPr marL="58382" marR="58382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Cryotube</a:t>
                      </a: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(5ml)</a:t>
                      </a:r>
                      <a:endParaRPr lang="en-US" sz="9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3ml sample + 750 </a:t>
                      </a:r>
                      <a:r>
                        <a:rPr lang="en-US" sz="1000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μl</a:t>
                      </a: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Glycerol 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RT (-80</a:t>
                      </a: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°</a:t>
                      </a: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C)</a:t>
                      </a:r>
                    </a:p>
                  </a:txBody>
                  <a:tcPr marL="58382" marR="583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### SML-CS-1</a:t>
                      </a:r>
                    </a:p>
                  </a:txBody>
                  <a:tcPr marL="58382" marR="583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### SML-CS-2</a:t>
                      </a:r>
                    </a:p>
                  </a:txBody>
                  <a:tcPr marL="58382" marR="58382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### SML-CS-3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8382" marR="583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8382" marR="583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06802094"/>
                  </a:ext>
                </a:extLst>
              </a:tr>
              <a:tr h="45107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SML-320</a:t>
                      </a:r>
                    </a:p>
                  </a:txBody>
                  <a:tcPr marL="58382" marR="58382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Cryotube</a:t>
                      </a: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(2ml)</a:t>
                      </a:r>
                      <a:endParaRPr lang="en-US" sz="9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Filter 3μm PC  </a:t>
                      </a:r>
                      <a:endParaRPr lang="en-US" sz="9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9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LN2 (-80°C)</a:t>
                      </a:r>
                    </a:p>
                  </a:txBody>
                  <a:tcPr marL="58382" marR="583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### SML-320-1</a:t>
                      </a:r>
                    </a:p>
                  </a:txBody>
                  <a:tcPr marL="58382" marR="583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### SML-320-2</a:t>
                      </a:r>
                    </a:p>
                  </a:txBody>
                  <a:tcPr marL="58382" marR="583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1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### SML-320-3</a:t>
                      </a:r>
                    </a:p>
                  </a:txBody>
                  <a:tcPr marL="58382" marR="583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8382" marR="583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17391765"/>
                  </a:ext>
                </a:extLst>
              </a:tr>
              <a:tr h="54565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SML-023</a:t>
                      </a:r>
                    </a:p>
                  </a:txBody>
                  <a:tcPr marL="58382" marR="58382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900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Cryotube</a:t>
                      </a:r>
                      <a:r>
                        <a:rPr lang="en-US" sz="9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(2ml)</a:t>
                      </a:r>
                      <a:endParaRPr lang="en-US" sz="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9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Filter 0.22μm PC  </a:t>
                      </a:r>
                      <a:endParaRPr lang="en-US" sz="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LN2 (-80°C)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9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8382" marR="58382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### SML-023-1</a:t>
                      </a:r>
                    </a:p>
                  </a:txBody>
                  <a:tcPr marL="58382" marR="58382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### SML-023-2</a:t>
                      </a:r>
                    </a:p>
                  </a:txBody>
                  <a:tcPr marL="58382" marR="58382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1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### SML-023-3</a:t>
                      </a:r>
                    </a:p>
                  </a:txBody>
                  <a:tcPr marL="58382" marR="58382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8382" marR="58382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21292674"/>
                  </a:ext>
                </a:extLst>
              </a:tr>
            </a:tbl>
          </a:graphicData>
        </a:graphic>
      </p:graphicFrame>
      <p:graphicFrame>
        <p:nvGraphicFramePr>
          <p:cNvPr id="23" name="Table 2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11667068"/>
              </p:ext>
            </p:extLst>
          </p:nvPr>
        </p:nvGraphicFramePr>
        <p:xfrm>
          <a:off x="100280" y="3541118"/>
          <a:ext cx="9720864" cy="792436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16950">
                  <a:extLst>
                    <a:ext uri="{9D8B030D-6E8A-4147-A177-3AD203B41FA5}">
                      <a16:colId xmlns:a16="http://schemas.microsoft.com/office/drawing/2014/main" val="2745141830"/>
                    </a:ext>
                  </a:extLst>
                </a:gridCol>
                <a:gridCol w="816950">
                  <a:extLst>
                    <a:ext uri="{9D8B030D-6E8A-4147-A177-3AD203B41FA5}">
                      <a16:colId xmlns:a16="http://schemas.microsoft.com/office/drawing/2014/main" val="1755761666"/>
                    </a:ext>
                  </a:extLst>
                </a:gridCol>
                <a:gridCol w="864096">
                  <a:extLst>
                    <a:ext uri="{9D8B030D-6E8A-4147-A177-3AD203B41FA5}">
                      <a16:colId xmlns:a16="http://schemas.microsoft.com/office/drawing/2014/main" val="2983658372"/>
                    </a:ext>
                  </a:extLst>
                </a:gridCol>
                <a:gridCol w="726250">
                  <a:extLst>
                    <a:ext uri="{9D8B030D-6E8A-4147-A177-3AD203B41FA5}">
                      <a16:colId xmlns:a16="http://schemas.microsoft.com/office/drawing/2014/main" val="2233529625"/>
                    </a:ext>
                  </a:extLst>
                </a:gridCol>
                <a:gridCol w="467828">
                  <a:extLst>
                    <a:ext uri="{9D8B030D-6E8A-4147-A177-3AD203B41FA5}">
                      <a16:colId xmlns:a16="http://schemas.microsoft.com/office/drawing/2014/main" val="3294533416"/>
                    </a:ext>
                  </a:extLst>
                </a:gridCol>
                <a:gridCol w="518281">
                  <a:extLst>
                    <a:ext uri="{9D8B030D-6E8A-4147-A177-3AD203B41FA5}">
                      <a16:colId xmlns:a16="http://schemas.microsoft.com/office/drawing/2014/main" val="267220092"/>
                    </a:ext>
                  </a:extLst>
                </a:gridCol>
                <a:gridCol w="951936">
                  <a:extLst>
                    <a:ext uri="{9D8B030D-6E8A-4147-A177-3AD203B41FA5}">
                      <a16:colId xmlns:a16="http://schemas.microsoft.com/office/drawing/2014/main" val="4134258577"/>
                    </a:ext>
                  </a:extLst>
                </a:gridCol>
                <a:gridCol w="288032">
                  <a:extLst>
                    <a:ext uri="{9D8B030D-6E8A-4147-A177-3AD203B41FA5}">
                      <a16:colId xmlns:a16="http://schemas.microsoft.com/office/drawing/2014/main" val="102872140"/>
                    </a:ext>
                  </a:extLst>
                </a:gridCol>
                <a:gridCol w="288032">
                  <a:extLst>
                    <a:ext uri="{9D8B030D-6E8A-4147-A177-3AD203B41FA5}">
                      <a16:colId xmlns:a16="http://schemas.microsoft.com/office/drawing/2014/main" val="2095910053"/>
                    </a:ext>
                  </a:extLst>
                </a:gridCol>
                <a:gridCol w="288032">
                  <a:extLst>
                    <a:ext uri="{9D8B030D-6E8A-4147-A177-3AD203B41FA5}">
                      <a16:colId xmlns:a16="http://schemas.microsoft.com/office/drawing/2014/main" val="3316746184"/>
                    </a:ext>
                  </a:extLst>
                </a:gridCol>
                <a:gridCol w="1944216">
                  <a:extLst>
                    <a:ext uri="{9D8B030D-6E8A-4147-A177-3AD203B41FA5}">
                      <a16:colId xmlns:a16="http://schemas.microsoft.com/office/drawing/2014/main" val="833612629"/>
                    </a:ext>
                  </a:extLst>
                </a:gridCol>
                <a:gridCol w="216024">
                  <a:extLst>
                    <a:ext uri="{9D8B030D-6E8A-4147-A177-3AD203B41FA5}">
                      <a16:colId xmlns:a16="http://schemas.microsoft.com/office/drawing/2014/main" val="2767990447"/>
                    </a:ext>
                  </a:extLst>
                </a:gridCol>
                <a:gridCol w="1296144">
                  <a:extLst>
                    <a:ext uri="{9D8B030D-6E8A-4147-A177-3AD203B41FA5}">
                      <a16:colId xmlns:a16="http://schemas.microsoft.com/office/drawing/2014/main" val="2808552060"/>
                    </a:ext>
                  </a:extLst>
                </a:gridCol>
                <a:gridCol w="238093">
                  <a:extLst>
                    <a:ext uri="{9D8B030D-6E8A-4147-A177-3AD203B41FA5}">
                      <a16:colId xmlns:a16="http://schemas.microsoft.com/office/drawing/2014/main" val="3190780461"/>
                    </a:ext>
                  </a:extLst>
                </a:gridCol>
              </a:tblGrid>
              <a:tr h="304756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YYYY</a:t>
                      </a:r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MM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DD</a:t>
                      </a: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HH</a:t>
                      </a: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MM</a:t>
                      </a: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#</a:t>
                      </a: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#</a:t>
                      </a: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#</a:t>
                      </a: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OPERATOR(S) INITIALS</a:t>
                      </a: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35554882"/>
                  </a:ext>
                </a:extLst>
              </a:tr>
              <a:tr h="235463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3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3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30196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30196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30196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_STATION-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30196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93366">
                        <a:alpha val="30196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93366">
                        <a:alpha val="3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_SML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30196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5865431"/>
                  </a:ext>
                </a:extLst>
              </a:tr>
              <a:tr h="235463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  <a:alpha val="3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  <a:alpha val="3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  <a:alpha val="3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  <a:alpha val="3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  <a:alpha val="3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  <a:alpha val="3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  <a:alpha val="3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  <a:alpha val="3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  <a:alpha val="3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  <a:alpha val="3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  <a:alpha val="3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  <a:alpha val="3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87852389"/>
                  </a:ext>
                </a:extLst>
              </a:tr>
            </a:tbl>
          </a:graphicData>
        </a:graphic>
      </p:graphicFrame>
      <p:graphicFrame>
        <p:nvGraphicFramePr>
          <p:cNvPr id="24" name="Table 2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63891877"/>
              </p:ext>
            </p:extLst>
          </p:nvPr>
        </p:nvGraphicFramePr>
        <p:xfrm>
          <a:off x="103546" y="4100057"/>
          <a:ext cx="9720864" cy="304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19867">
                  <a:extLst>
                    <a:ext uri="{9D8B030D-6E8A-4147-A177-3AD203B41FA5}">
                      <a16:colId xmlns:a16="http://schemas.microsoft.com/office/drawing/2014/main" val="339985212"/>
                    </a:ext>
                  </a:extLst>
                </a:gridCol>
                <a:gridCol w="310349">
                  <a:extLst>
                    <a:ext uri="{9D8B030D-6E8A-4147-A177-3AD203B41FA5}">
                      <a16:colId xmlns:a16="http://schemas.microsoft.com/office/drawing/2014/main" val="2514368931"/>
                    </a:ext>
                  </a:extLst>
                </a:gridCol>
                <a:gridCol w="1723961">
                  <a:extLst>
                    <a:ext uri="{9D8B030D-6E8A-4147-A177-3AD203B41FA5}">
                      <a16:colId xmlns:a16="http://schemas.microsoft.com/office/drawing/2014/main" val="3515498103"/>
                    </a:ext>
                  </a:extLst>
                </a:gridCol>
                <a:gridCol w="706255">
                  <a:extLst>
                    <a:ext uri="{9D8B030D-6E8A-4147-A177-3AD203B41FA5}">
                      <a16:colId xmlns:a16="http://schemas.microsoft.com/office/drawing/2014/main" val="91536303"/>
                    </a:ext>
                  </a:extLst>
                </a:gridCol>
                <a:gridCol w="805913">
                  <a:extLst>
                    <a:ext uri="{9D8B030D-6E8A-4147-A177-3AD203B41FA5}">
                      <a16:colId xmlns:a16="http://schemas.microsoft.com/office/drawing/2014/main" val="99777275"/>
                    </a:ext>
                  </a:extLst>
                </a:gridCol>
                <a:gridCol w="2160240">
                  <a:extLst>
                    <a:ext uri="{9D8B030D-6E8A-4147-A177-3AD203B41FA5}">
                      <a16:colId xmlns:a16="http://schemas.microsoft.com/office/drawing/2014/main" val="712672463"/>
                    </a:ext>
                  </a:extLst>
                </a:gridCol>
                <a:gridCol w="932885">
                  <a:extLst>
                    <a:ext uri="{9D8B030D-6E8A-4147-A177-3AD203B41FA5}">
                      <a16:colId xmlns:a16="http://schemas.microsoft.com/office/drawing/2014/main" val="314340065"/>
                    </a:ext>
                  </a:extLst>
                </a:gridCol>
                <a:gridCol w="961394">
                  <a:extLst>
                    <a:ext uri="{9D8B030D-6E8A-4147-A177-3AD203B41FA5}">
                      <a16:colId xmlns:a16="http://schemas.microsoft.com/office/drawing/2014/main" val="3365356286"/>
                    </a:ext>
                  </a:extLst>
                </a:gridCol>
              </a:tblGrid>
              <a:tr h="22515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0" dirty="0">
                          <a:solidFill>
                            <a:schemeClr val="tx1"/>
                          </a:solidFill>
                        </a:rPr>
                        <a:t>Water Collection</a:t>
                      </a:r>
                      <a:endParaRPr lang="en-US" sz="1400" b="0" dirty="0"/>
                    </a:p>
                  </a:txBody>
                  <a:tcPr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alpha val="3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alpha val="3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0" dirty="0">
                          <a:solidFill>
                            <a:schemeClr val="tx1"/>
                          </a:solidFill>
                        </a:rPr>
                        <a:t>Number of dips:</a:t>
                      </a:r>
                      <a:endParaRPr lang="en-US" sz="1400" b="0" dirty="0"/>
                    </a:p>
                  </a:txBody>
                  <a:tcPr>
                    <a:lnL w="12700" cmpd="sng">
                      <a:noFill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alpha val="3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alpha val="3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Volume Collected (L)</a:t>
                      </a:r>
                      <a:endParaRPr lang="en-US" sz="1400" dirty="0"/>
                    </a:p>
                  </a:txBody>
                  <a:tcPr>
                    <a:lnL w="12700" cmpd="sng">
                      <a:noFill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alpha val="3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alpha val="3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75075143"/>
                  </a:ext>
                </a:extLst>
              </a:tr>
            </a:tbl>
          </a:graphicData>
        </a:graphic>
      </p:graphicFrame>
      <p:sp>
        <p:nvSpPr>
          <p:cNvPr id="13" name="Google Shape;167;p4">
            <a:extLst>
              <a:ext uri="{FF2B5EF4-FFF2-40B4-BE49-F238E27FC236}">
                <a16:creationId xmlns:a16="http://schemas.microsoft.com/office/drawing/2014/main" id="{FE4291AA-EA66-40DC-B243-AF019DE42A54}"/>
              </a:ext>
            </a:extLst>
          </p:cNvPr>
          <p:cNvSpPr txBox="1"/>
          <p:nvPr/>
        </p:nvSpPr>
        <p:spPr>
          <a:xfrm>
            <a:off x="7122263" y="6612640"/>
            <a:ext cx="2766910" cy="4000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algn="r"/>
            <a:r>
              <a:rPr lang="en-GB" sz="1000" dirty="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LOG-SAMPLES_SML_recto_V22032023 </a:t>
            </a:r>
            <a:endParaRPr lang="en-GB" sz="1000" i="1" dirty="0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000" dirty="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 </a:t>
            </a:r>
            <a:endParaRPr sz="1000" i="1" dirty="0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0A6A8EEC-4BBB-4ED8-8D8E-B8E359847364}"/>
              </a:ext>
            </a:extLst>
          </p:cNvPr>
          <p:cNvSpPr/>
          <p:nvPr/>
        </p:nvSpPr>
        <p:spPr>
          <a:xfrm>
            <a:off x="9357277" y="167184"/>
            <a:ext cx="360040" cy="22810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9" name="Image 8">
            <a:extLst>
              <a:ext uri="{FF2B5EF4-FFF2-40B4-BE49-F238E27FC236}">
                <a16:creationId xmlns:a16="http://schemas.microsoft.com/office/drawing/2014/main" id="{18F97E2E-1035-4A93-9E47-31093D1CE410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160" y="562985"/>
            <a:ext cx="413403" cy="4134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55669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4">
            <a:extLst>
              <a:ext uri="{FF2B5EF4-FFF2-40B4-BE49-F238E27FC236}">
                <a16:creationId xmlns:a16="http://schemas.microsoft.com/office/drawing/2014/main" id="{6A8EBA52-FD80-44C5-8BF0-D50CDE28D17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02678458"/>
              </p:ext>
            </p:extLst>
          </p:nvPr>
        </p:nvGraphicFramePr>
        <p:xfrm>
          <a:off x="-10827" y="267219"/>
          <a:ext cx="9900000" cy="304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4000">
                  <a:extLst>
                    <a:ext uri="{9D8B030D-6E8A-4147-A177-3AD203B41FA5}">
                      <a16:colId xmlns:a16="http://schemas.microsoft.com/office/drawing/2014/main" val="2189061465"/>
                    </a:ext>
                  </a:extLst>
                </a:gridCol>
                <a:gridCol w="2160000">
                  <a:extLst>
                    <a:ext uri="{9D8B030D-6E8A-4147-A177-3AD203B41FA5}">
                      <a16:colId xmlns:a16="http://schemas.microsoft.com/office/drawing/2014/main" val="348892192"/>
                    </a:ext>
                  </a:extLst>
                </a:gridCol>
                <a:gridCol w="5360147">
                  <a:extLst>
                    <a:ext uri="{9D8B030D-6E8A-4147-A177-3AD203B41FA5}">
                      <a16:colId xmlns:a16="http://schemas.microsoft.com/office/drawing/2014/main" val="876301111"/>
                    </a:ext>
                  </a:extLst>
                </a:gridCol>
                <a:gridCol w="1335853">
                  <a:extLst>
                    <a:ext uri="{9D8B030D-6E8A-4147-A177-3AD203B41FA5}">
                      <a16:colId xmlns:a16="http://schemas.microsoft.com/office/drawing/2014/main" val="1361443852"/>
                    </a:ext>
                  </a:extLst>
                </a:gridCol>
                <a:gridCol w="720000">
                  <a:extLst>
                    <a:ext uri="{9D8B030D-6E8A-4147-A177-3AD203B41FA5}">
                      <a16:colId xmlns:a16="http://schemas.microsoft.com/office/drawing/2014/main" val="1569671306"/>
                    </a:ext>
                  </a:extLst>
                </a:gridCol>
              </a:tblGrid>
              <a:tr h="293352">
                <a:tc>
                  <a:txBody>
                    <a:bodyPr/>
                    <a:lstStyle/>
                    <a:p>
                      <a:endParaRPr lang="en-GB" sz="1400" dirty="0">
                        <a:latin typeface="Calibri (Body)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>
                        <a:latin typeface="Calibri (Body)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0" dirty="0">
                          <a:solidFill>
                            <a:schemeClr val="bg1"/>
                          </a:solidFill>
                          <a:latin typeface="+mn-lt"/>
                        </a:rPr>
                        <a:t>LOG-SAMPLES_BVOC-</a:t>
                      </a:r>
                      <a:r>
                        <a:rPr lang="fr-FR" sz="1400" b="0" dirty="0" err="1">
                          <a:solidFill>
                            <a:schemeClr val="bg1"/>
                          </a:solidFill>
                          <a:latin typeface="+mn-lt"/>
                        </a:rPr>
                        <a:t>Biogenic</a:t>
                      </a:r>
                      <a:r>
                        <a:rPr lang="fr-FR" sz="1400" b="0" dirty="0">
                          <a:solidFill>
                            <a:schemeClr val="bg1"/>
                          </a:solidFill>
                          <a:latin typeface="+mn-lt"/>
                        </a:rPr>
                        <a:t> </a:t>
                      </a:r>
                      <a:r>
                        <a:rPr lang="fr-FR" sz="1400" b="0" dirty="0" err="1">
                          <a:solidFill>
                            <a:schemeClr val="bg1"/>
                          </a:solidFill>
                          <a:latin typeface="+mn-lt"/>
                        </a:rPr>
                        <a:t>volotile</a:t>
                      </a:r>
                      <a:r>
                        <a:rPr lang="fr-FR" sz="1400" b="0" dirty="0">
                          <a:solidFill>
                            <a:schemeClr val="bg1"/>
                          </a:solidFill>
                          <a:latin typeface="+mn-lt"/>
                        </a:rPr>
                        <a:t> </a:t>
                      </a:r>
                      <a:r>
                        <a:rPr lang="fr-FR" sz="1400" b="0" dirty="0" err="1">
                          <a:solidFill>
                            <a:schemeClr val="bg1"/>
                          </a:solidFill>
                          <a:latin typeface="+mn-lt"/>
                        </a:rPr>
                        <a:t>organic</a:t>
                      </a:r>
                      <a:r>
                        <a:rPr lang="fr-FR" sz="1400" b="0" dirty="0">
                          <a:solidFill>
                            <a:schemeClr val="bg1"/>
                          </a:solidFill>
                          <a:latin typeface="+mn-lt"/>
                        </a:rPr>
                        <a:t> compounds</a:t>
                      </a:r>
                      <a:endParaRPr lang="en-GB" sz="1400" b="0" i="1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b="0" dirty="0">
                        <a:latin typeface="+mn-lt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400" b="0" dirty="0">
                        <a:latin typeface="+mn-lt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4018498"/>
                  </a:ext>
                </a:extLst>
              </a:tr>
            </a:tbl>
          </a:graphicData>
        </a:graphic>
      </p:graphicFrame>
      <p:sp>
        <p:nvSpPr>
          <p:cNvPr id="18" name="Rectangle 17">
            <a:extLst>
              <a:ext uri="{FF2B5EF4-FFF2-40B4-BE49-F238E27FC236}">
                <a16:creationId xmlns:a16="http://schemas.microsoft.com/office/drawing/2014/main" id="{097929B8-0B64-4ACD-B878-CE9561F9A021}"/>
              </a:ext>
            </a:extLst>
          </p:cNvPr>
          <p:cNvSpPr/>
          <p:nvPr/>
        </p:nvSpPr>
        <p:spPr>
          <a:xfrm>
            <a:off x="322862" y="156020"/>
            <a:ext cx="2181866" cy="398176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75282848-FDC6-4F48-8DD9-DABD759778A0}"/>
              </a:ext>
            </a:extLst>
          </p:cNvPr>
          <p:cNvSpPr/>
          <p:nvPr/>
        </p:nvSpPr>
        <p:spPr>
          <a:xfrm>
            <a:off x="-500" y="554000"/>
            <a:ext cx="9906000" cy="9480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30" name="Picture 29">
            <a:extLst>
              <a:ext uri="{FF2B5EF4-FFF2-40B4-BE49-F238E27FC236}">
                <a16:creationId xmlns:a16="http://schemas.microsoft.com/office/drawing/2014/main" id="{3EEE054A-9BCB-4D3F-A79B-AEBD2E6EA88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0322" y="174417"/>
            <a:ext cx="1967326" cy="468352"/>
          </a:xfrm>
          <a:prstGeom prst="rect">
            <a:avLst/>
          </a:prstGeom>
        </p:spPr>
      </p:pic>
      <p:pic>
        <p:nvPicPr>
          <p:cNvPr id="5" name="Image 4">
            <a:extLst>
              <a:ext uri="{FF2B5EF4-FFF2-40B4-BE49-F238E27FC236}">
                <a16:creationId xmlns:a16="http://schemas.microsoft.com/office/drawing/2014/main" id="{A36A85E7-62EE-4E66-BF51-23D348D8F71D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827"/>
          <a:stretch/>
        </p:blipFill>
        <p:spPr>
          <a:xfrm>
            <a:off x="8049344" y="30022"/>
            <a:ext cx="873184" cy="636994"/>
          </a:xfrm>
          <a:prstGeom prst="rect">
            <a:avLst/>
          </a:prstGeom>
        </p:spPr>
      </p:pic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12033632"/>
              </p:ext>
            </p:extLst>
          </p:nvPr>
        </p:nvGraphicFramePr>
        <p:xfrm>
          <a:off x="78741" y="3896102"/>
          <a:ext cx="9720864" cy="2790823"/>
        </p:xfrm>
        <a:graphic>
          <a:graphicData uri="http://schemas.openxmlformats.org/drawingml/2006/table">
            <a:tbl>
              <a:tblPr firstRow="1" firstCol="1" bandRow="1"/>
              <a:tblGrid>
                <a:gridCol w="9720864">
                  <a:extLst>
                    <a:ext uri="{9D8B030D-6E8A-4147-A177-3AD203B41FA5}">
                      <a16:colId xmlns:a16="http://schemas.microsoft.com/office/drawing/2014/main" val="3885087750"/>
                    </a:ext>
                  </a:extLst>
                </a:gridCol>
              </a:tblGrid>
              <a:tr h="342552">
                <a:tc>
                  <a:txBody>
                    <a:bodyPr/>
                    <a:lstStyle/>
                    <a:p>
                      <a:pPr algn="ctr"/>
                      <a:r>
                        <a:rPr lang="en-GB" sz="1100" b="1" u="none" dirty="0">
                          <a:solidFill>
                            <a:schemeClr val="tx1"/>
                          </a:solidFill>
                          <a:latin typeface="+mn-lt"/>
                        </a:rPr>
                        <a:t>COMMENTS</a:t>
                      </a:r>
                    </a:p>
                  </a:txBody>
                  <a:tcPr marL="58382" marR="583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28600309"/>
                  </a:ext>
                </a:extLst>
              </a:tr>
              <a:tr h="670835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11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58382" marR="583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90710"/>
                  </a:ext>
                </a:extLst>
              </a:tr>
              <a:tr h="67506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1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58382" marR="583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17391765"/>
                  </a:ext>
                </a:extLst>
              </a:tr>
              <a:tr h="1102367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11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8382" marR="583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9294109"/>
                  </a:ext>
                </a:extLst>
              </a:tr>
            </a:tbl>
          </a:graphicData>
        </a:graphic>
      </p:graphicFrame>
      <p:sp>
        <p:nvSpPr>
          <p:cNvPr id="9" name="Google Shape;167;p4">
            <a:extLst>
              <a:ext uri="{FF2B5EF4-FFF2-40B4-BE49-F238E27FC236}">
                <a16:creationId xmlns:a16="http://schemas.microsoft.com/office/drawing/2014/main" id="{73ADC6AA-A782-42D7-8293-4888914145F4}"/>
              </a:ext>
            </a:extLst>
          </p:cNvPr>
          <p:cNvSpPr txBox="1"/>
          <p:nvPr/>
        </p:nvSpPr>
        <p:spPr>
          <a:xfrm>
            <a:off x="7122263" y="6612640"/>
            <a:ext cx="2766910" cy="2462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000" dirty="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LOG-SAMPLES_BVOC_verso_V22032023 </a:t>
            </a:r>
            <a:endParaRPr sz="1000" i="1" dirty="0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041B477-E033-4473-A751-E55C3752F474}"/>
              </a:ext>
            </a:extLst>
          </p:cNvPr>
          <p:cNvSpPr/>
          <p:nvPr/>
        </p:nvSpPr>
        <p:spPr>
          <a:xfrm>
            <a:off x="9357277" y="291474"/>
            <a:ext cx="360040" cy="22810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aphicFrame>
        <p:nvGraphicFramePr>
          <p:cNvPr id="2" name="Table 21">
            <a:extLst>
              <a:ext uri="{FF2B5EF4-FFF2-40B4-BE49-F238E27FC236}">
                <a16:creationId xmlns:a16="http://schemas.microsoft.com/office/drawing/2014/main" id="{17C27B22-AE50-384F-3DE7-717ACA1B790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9311508"/>
              </p:ext>
            </p:extLst>
          </p:nvPr>
        </p:nvGraphicFramePr>
        <p:xfrm>
          <a:off x="65968" y="1622258"/>
          <a:ext cx="9726822" cy="2197990"/>
        </p:xfrm>
        <a:graphic>
          <a:graphicData uri="http://schemas.openxmlformats.org/drawingml/2006/table">
            <a:tbl>
              <a:tblPr firstRow="1" firstCol="1" bandRow="1"/>
              <a:tblGrid>
                <a:gridCol w="1459262">
                  <a:extLst>
                    <a:ext uri="{9D8B030D-6E8A-4147-A177-3AD203B41FA5}">
                      <a16:colId xmlns:a16="http://schemas.microsoft.com/office/drawing/2014/main" val="3885087750"/>
                    </a:ext>
                  </a:extLst>
                </a:gridCol>
                <a:gridCol w="1636288">
                  <a:extLst>
                    <a:ext uri="{9D8B030D-6E8A-4147-A177-3AD203B41FA5}">
                      <a16:colId xmlns:a16="http://schemas.microsoft.com/office/drawing/2014/main" val="1231053314"/>
                    </a:ext>
                  </a:extLst>
                </a:gridCol>
                <a:gridCol w="1636288">
                  <a:extLst>
                    <a:ext uri="{9D8B030D-6E8A-4147-A177-3AD203B41FA5}">
                      <a16:colId xmlns:a16="http://schemas.microsoft.com/office/drawing/2014/main" val="371212232"/>
                    </a:ext>
                  </a:extLst>
                </a:gridCol>
                <a:gridCol w="1554952">
                  <a:extLst>
                    <a:ext uri="{9D8B030D-6E8A-4147-A177-3AD203B41FA5}">
                      <a16:colId xmlns:a16="http://schemas.microsoft.com/office/drawing/2014/main" val="3786201691"/>
                    </a:ext>
                  </a:extLst>
                </a:gridCol>
                <a:gridCol w="1631503">
                  <a:extLst>
                    <a:ext uri="{9D8B030D-6E8A-4147-A177-3AD203B41FA5}">
                      <a16:colId xmlns:a16="http://schemas.microsoft.com/office/drawing/2014/main" val="3212928162"/>
                    </a:ext>
                  </a:extLst>
                </a:gridCol>
                <a:gridCol w="1808529">
                  <a:extLst>
                    <a:ext uri="{9D8B030D-6E8A-4147-A177-3AD203B41FA5}">
                      <a16:colId xmlns:a16="http://schemas.microsoft.com/office/drawing/2014/main" val="4157345866"/>
                    </a:ext>
                  </a:extLst>
                </a:gridCol>
              </a:tblGrid>
              <a:tr h="18092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Protocol</a:t>
                      </a:r>
                    </a:p>
                  </a:txBody>
                  <a:tcPr marL="58382" marR="58382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Quantity, Container Storage</a:t>
                      </a:r>
                    </a:p>
                  </a:txBody>
                  <a:tcPr marL="58382" marR="583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Replicate 1</a:t>
                      </a:r>
                      <a:endParaRPr lang="en-US" sz="9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8382" marR="583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Replicate 2</a:t>
                      </a:r>
                      <a:endParaRPr lang="en-US" sz="9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8382" marR="583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Replicate 3</a:t>
                      </a:r>
                      <a:endParaRPr lang="en-US" sz="9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8382" marR="583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Comments</a:t>
                      </a:r>
                      <a:endParaRPr lang="en-US" sz="9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8382" marR="583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28600309"/>
                  </a:ext>
                </a:extLst>
              </a:tr>
              <a:tr h="43529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SML-FC</a:t>
                      </a:r>
                    </a:p>
                  </a:txBody>
                  <a:tcPr marL="58382" marR="58382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Cryotube</a:t>
                      </a: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(2ml)</a:t>
                      </a:r>
                      <a:endParaRPr lang="en-US" sz="9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9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1.5ml sample + 30 </a:t>
                      </a:r>
                      <a:r>
                        <a:rPr lang="en-US" sz="900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μl</a:t>
                      </a:r>
                      <a:r>
                        <a:rPr lang="en-US" sz="9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Glute 25%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9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LN2 (-80</a:t>
                      </a:r>
                      <a:r>
                        <a:rPr lang="es-MX" sz="9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°</a:t>
                      </a:r>
                      <a:r>
                        <a:rPr lang="en-US" sz="9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C)</a:t>
                      </a:r>
                    </a:p>
                  </a:txBody>
                  <a:tcPr marL="58382" marR="583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### SML-FC-1</a:t>
                      </a:r>
                    </a:p>
                  </a:txBody>
                  <a:tcPr marL="58382" marR="583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### SML-FC-2</a:t>
                      </a:r>
                    </a:p>
                  </a:txBody>
                  <a:tcPr marL="58382" marR="583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58382" marR="583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8382" marR="583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90710"/>
                  </a:ext>
                </a:extLst>
              </a:tr>
              <a:tr h="51279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SML-CP</a:t>
                      </a:r>
                    </a:p>
                  </a:txBody>
                  <a:tcPr marL="58382" marR="58382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Cryotube</a:t>
                      </a: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(5ml)</a:t>
                      </a:r>
                      <a:endParaRPr lang="en-US" sz="9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3ml sample + 750 </a:t>
                      </a:r>
                      <a:r>
                        <a:rPr lang="en-US" sz="1000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μl</a:t>
                      </a: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Glycerol 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RT (-80</a:t>
                      </a: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°</a:t>
                      </a: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C)</a:t>
                      </a:r>
                    </a:p>
                  </a:txBody>
                  <a:tcPr marL="58382" marR="583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### SML-CS-1</a:t>
                      </a:r>
                    </a:p>
                  </a:txBody>
                  <a:tcPr marL="58382" marR="583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### SML-CS-2</a:t>
                      </a:r>
                    </a:p>
                  </a:txBody>
                  <a:tcPr marL="58382" marR="58382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### SML-CS-3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8382" marR="583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8382" marR="583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06802094"/>
                  </a:ext>
                </a:extLst>
              </a:tr>
              <a:tr h="45107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SML-320</a:t>
                      </a:r>
                    </a:p>
                  </a:txBody>
                  <a:tcPr marL="58382" marR="58382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Cryotube</a:t>
                      </a: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(2ml)</a:t>
                      </a:r>
                      <a:endParaRPr lang="en-US" sz="9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Filter 3μm PC  </a:t>
                      </a:r>
                      <a:endParaRPr lang="en-US" sz="9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9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LN2 (-80°C)</a:t>
                      </a:r>
                    </a:p>
                  </a:txBody>
                  <a:tcPr marL="58382" marR="583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### SML-320-1</a:t>
                      </a:r>
                    </a:p>
                  </a:txBody>
                  <a:tcPr marL="58382" marR="583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### SML-320-2</a:t>
                      </a:r>
                    </a:p>
                  </a:txBody>
                  <a:tcPr marL="58382" marR="583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1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### SML-320-3</a:t>
                      </a:r>
                    </a:p>
                  </a:txBody>
                  <a:tcPr marL="58382" marR="583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8382" marR="583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17391765"/>
                  </a:ext>
                </a:extLst>
              </a:tr>
              <a:tr h="54565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SML-023</a:t>
                      </a:r>
                    </a:p>
                  </a:txBody>
                  <a:tcPr marL="58382" marR="58382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900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Cryotube</a:t>
                      </a:r>
                      <a:r>
                        <a:rPr lang="en-US" sz="9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(2ml)</a:t>
                      </a:r>
                      <a:endParaRPr lang="en-US" sz="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9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Filter 0.22μm PC  </a:t>
                      </a:r>
                      <a:endParaRPr lang="en-US" sz="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LN2 (-80°C)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9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8382" marR="58382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### SML-023-1</a:t>
                      </a:r>
                    </a:p>
                  </a:txBody>
                  <a:tcPr marL="58382" marR="58382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### SML-023-2</a:t>
                      </a:r>
                    </a:p>
                  </a:txBody>
                  <a:tcPr marL="58382" marR="58382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1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### SML-023-3</a:t>
                      </a:r>
                    </a:p>
                  </a:txBody>
                  <a:tcPr marL="58382" marR="58382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8382" marR="58382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21292674"/>
                  </a:ext>
                </a:extLst>
              </a:tr>
            </a:tbl>
          </a:graphicData>
        </a:graphic>
      </p:graphicFrame>
      <p:graphicFrame>
        <p:nvGraphicFramePr>
          <p:cNvPr id="7" name="Table 22">
            <a:extLst>
              <a:ext uri="{FF2B5EF4-FFF2-40B4-BE49-F238E27FC236}">
                <a16:creationId xmlns:a16="http://schemas.microsoft.com/office/drawing/2014/main" id="{99E40AC3-FDEB-A31C-11EA-07F6A6491BE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69229673"/>
              </p:ext>
            </p:extLst>
          </p:nvPr>
        </p:nvGraphicFramePr>
        <p:xfrm>
          <a:off x="69234" y="753968"/>
          <a:ext cx="9720864" cy="792436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16950">
                  <a:extLst>
                    <a:ext uri="{9D8B030D-6E8A-4147-A177-3AD203B41FA5}">
                      <a16:colId xmlns:a16="http://schemas.microsoft.com/office/drawing/2014/main" val="2745141830"/>
                    </a:ext>
                  </a:extLst>
                </a:gridCol>
                <a:gridCol w="816950">
                  <a:extLst>
                    <a:ext uri="{9D8B030D-6E8A-4147-A177-3AD203B41FA5}">
                      <a16:colId xmlns:a16="http://schemas.microsoft.com/office/drawing/2014/main" val="1755761666"/>
                    </a:ext>
                  </a:extLst>
                </a:gridCol>
                <a:gridCol w="864096">
                  <a:extLst>
                    <a:ext uri="{9D8B030D-6E8A-4147-A177-3AD203B41FA5}">
                      <a16:colId xmlns:a16="http://schemas.microsoft.com/office/drawing/2014/main" val="2983658372"/>
                    </a:ext>
                  </a:extLst>
                </a:gridCol>
                <a:gridCol w="726250">
                  <a:extLst>
                    <a:ext uri="{9D8B030D-6E8A-4147-A177-3AD203B41FA5}">
                      <a16:colId xmlns:a16="http://schemas.microsoft.com/office/drawing/2014/main" val="2233529625"/>
                    </a:ext>
                  </a:extLst>
                </a:gridCol>
                <a:gridCol w="467828">
                  <a:extLst>
                    <a:ext uri="{9D8B030D-6E8A-4147-A177-3AD203B41FA5}">
                      <a16:colId xmlns:a16="http://schemas.microsoft.com/office/drawing/2014/main" val="3294533416"/>
                    </a:ext>
                  </a:extLst>
                </a:gridCol>
                <a:gridCol w="518281">
                  <a:extLst>
                    <a:ext uri="{9D8B030D-6E8A-4147-A177-3AD203B41FA5}">
                      <a16:colId xmlns:a16="http://schemas.microsoft.com/office/drawing/2014/main" val="267220092"/>
                    </a:ext>
                  </a:extLst>
                </a:gridCol>
                <a:gridCol w="951936">
                  <a:extLst>
                    <a:ext uri="{9D8B030D-6E8A-4147-A177-3AD203B41FA5}">
                      <a16:colId xmlns:a16="http://schemas.microsoft.com/office/drawing/2014/main" val="4134258577"/>
                    </a:ext>
                  </a:extLst>
                </a:gridCol>
                <a:gridCol w="288032">
                  <a:extLst>
                    <a:ext uri="{9D8B030D-6E8A-4147-A177-3AD203B41FA5}">
                      <a16:colId xmlns:a16="http://schemas.microsoft.com/office/drawing/2014/main" val="102872140"/>
                    </a:ext>
                  </a:extLst>
                </a:gridCol>
                <a:gridCol w="288032">
                  <a:extLst>
                    <a:ext uri="{9D8B030D-6E8A-4147-A177-3AD203B41FA5}">
                      <a16:colId xmlns:a16="http://schemas.microsoft.com/office/drawing/2014/main" val="2095910053"/>
                    </a:ext>
                  </a:extLst>
                </a:gridCol>
                <a:gridCol w="288032">
                  <a:extLst>
                    <a:ext uri="{9D8B030D-6E8A-4147-A177-3AD203B41FA5}">
                      <a16:colId xmlns:a16="http://schemas.microsoft.com/office/drawing/2014/main" val="3316746184"/>
                    </a:ext>
                  </a:extLst>
                </a:gridCol>
                <a:gridCol w="1944216">
                  <a:extLst>
                    <a:ext uri="{9D8B030D-6E8A-4147-A177-3AD203B41FA5}">
                      <a16:colId xmlns:a16="http://schemas.microsoft.com/office/drawing/2014/main" val="833612629"/>
                    </a:ext>
                  </a:extLst>
                </a:gridCol>
                <a:gridCol w="216024">
                  <a:extLst>
                    <a:ext uri="{9D8B030D-6E8A-4147-A177-3AD203B41FA5}">
                      <a16:colId xmlns:a16="http://schemas.microsoft.com/office/drawing/2014/main" val="2767990447"/>
                    </a:ext>
                  </a:extLst>
                </a:gridCol>
                <a:gridCol w="1296144">
                  <a:extLst>
                    <a:ext uri="{9D8B030D-6E8A-4147-A177-3AD203B41FA5}">
                      <a16:colId xmlns:a16="http://schemas.microsoft.com/office/drawing/2014/main" val="2808552060"/>
                    </a:ext>
                  </a:extLst>
                </a:gridCol>
                <a:gridCol w="238093">
                  <a:extLst>
                    <a:ext uri="{9D8B030D-6E8A-4147-A177-3AD203B41FA5}">
                      <a16:colId xmlns:a16="http://schemas.microsoft.com/office/drawing/2014/main" val="3190780461"/>
                    </a:ext>
                  </a:extLst>
                </a:gridCol>
              </a:tblGrid>
              <a:tr h="304756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YYYY</a:t>
                      </a:r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MM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DD</a:t>
                      </a: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HH</a:t>
                      </a: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MM</a:t>
                      </a: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#</a:t>
                      </a: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#</a:t>
                      </a: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#</a:t>
                      </a: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OPERATOR(S) INITIALS</a:t>
                      </a: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35554882"/>
                  </a:ext>
                </a:extLst>
              </a:tr>
              <a:tr h="235463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3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3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30196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30196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30196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_STATION-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30196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93366">
                        <a:alpha val="30196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93366">
                        <a:alpha val="3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_SML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30196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5865431"/>
                  </a:ext>
                </a:extLst>
              </a:tr>
              <a:tr h="235463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  <a:alpha val="3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  <a:alpha val="3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  <a:alpha val="3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  <a:alpha val="3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  <a:alpha val="3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  <a:alpha val="3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  <a:alpha val="3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  <a:alpha val="3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  <a:alpha val="3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  <a:alpha val="3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  <a:alpha val="3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  <a:alpha val="3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87852389"/>
                  </a:ext>
                </a:extLst>
              </a:tr>
            </a:tbl>
          </a:graphicData>
        </a:graphic>
      </p:graphicFrame>
      <p:graphicFrame>
        <p:nvGraphicFramePr>
          <p:cNvPr id="11" name="Table 23">
            <a:extLst>
              <a:ext uri="{FF2B5EF4-FFF2-40B4-BE49-F238E27FC236}">
                <a16:creationId xmlns:a16="http://schemas.microsoft.com/office/drawing/2014/main" id="{C6863A53-93DD-B503-48D5-AB961D7A075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13479957"/>
              </p:ext>
            </p:extLst>
          </p:nvPr>
        </p:nvGraphicFramePr>
        <p:xfrm>
          <a:off x="72500" y="1312907"/>
          <a:ext cx="9720864" cy="304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19867">
                  <a:extLst>
                    <a:ext uri="{9D8B030D-6E8A-4147-A177-3AD203B41FA5}">
                      <a16:colId xmlns:a16="http://schemas.microsoft.com/office/drawing/2014/main" val="339985212"/>
                    </a:ext>
                  </a:extLst>
                </a:gridCol>
                <a:gridCol w="310349">
                  <a:extLst>
                    <a:ext uri="{9D8B030D-6E8A-4147-A177-3AD203B41FA5}">
                      <a16:colId xmlns:a16="http://schemas.microsoft.com/office/drawing/2014/main" val="2514368931"/>
                    </a:ext>
                  </a:extLst>
                </a:gridCol>
                <a:gridCol w="1723961">
                  <a:extLst>
                    <a:ext uri="{9D8B030D-6E8A-4147-A177-3AD203B41FA5}">
                      <a16:colId xmlns:a16="http://schemas.microsoft.com/office/drawing/2014/main" val="3515498103"/>
                    </a:ext>
                  </a:extLst>
                </a:gridCol>
                <a:gridCol w="706255">
                  <a:extLst>
                    <a:ext uri="{9D8B030D-6E8A-4147-A177-3AD203B41FA5}">
                      <a16:colId xmlns:a16="http://schemas.microsoft.com/office/drawing/2014/main" val="91536303"/>
                    </a:ext>
                  </a:extLst>
                </a:gridCol>
                <a:gridCol w="805913">
                  <a:extLst>
                    <a:ext uri="{9D8B030D-6E8A-4147-A177-3AD203B41FA5}">
                      <a16:colId xmlns:a16="http://schemas.microsoft.com/office/drawing/2014/main" val="99777275"/>
                    </a:ext>
                  </a:extLst>
                </a:gridCol>
                <a:gridCol w="2160240">
                  <a:extLst>
                    <a:ext uri="{9D8B030D-6E8A-4147-A177-3AD203B41FA5}">
                      <a16:colId xmlns:a16="http://schemas.microsoft.com/office/drawing/2014/main" val="712672463"/>
                    </a:ext>
                  </a:extLst>
                </a:gridCol>
                <a:gridCol w="932885">
                  <a:extLst>
                    <a:ext uri="{9D8B030D-6E8A-4147-A177-3AD203B41FA5}">
                      <a16:colId xmlns:a16="http://schemas.microsoft.com/office/drawing/2014/main" val="314340065"/>
                    </a:ext>
                  </a:extLst>
                </a:gridCol>
                <a:gridCol w="961394">
                  <a:extLst>
                    <a:ext uri="{9D8B030D-6E8A-4147-A177-3AD203B41FA5}">
                      <a16:colId xmlns:a16="http://schemas.microsoft.com/office/drawing/2014/main" val="3365356286"/>
                    </a:ext>
                  </a:extLst>
                </a:gridCol>
              </a:tblGrid>
              <a:tr h="22515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0" dirty="0">
                          <a:solidFill>
                            <a:schemeClr val="tx1"/>
                          </a:solidFill>
                        </a:rPr>
                        <a:t>Water Collection</a:t>
                      </a:r>
                      <a:endParaRPr lang="en-US" sz="1400" b="0" dirty="0"/>
                    </a:p>
                  </a:txBody>
                  <a:tcPr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alpha val="3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alpha val="3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0" dirty="0">
                          <a:solidFill>
                            <a:schemeClr val="tx1"/>
                          </a:solidFill>
                        </a:rPr>
                        <a:t>Number of dips:</a:t>
                      </a:r>
                      <a:endParaRPr lang="en-US" sz="1400" b="0" dirty="0"/>
                    </a:p>
                  </a:txBody>
                  <a:tcPr>
                    <a:lnL w="12700" cmpd="sng">
                      <a:noFill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alpha val="3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alpha val="3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Volume Collected (L)</a:t>
                      </a:r>
                      <a:endParaRPr lang="en-US" sz="1400" dirty="0"/>
                    </a:p>
                  </a:txBody>
                  <a:tcPr>
                    <a:lnL w="12700" cmpd="sng">
                      <a:noFill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alpha val="3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alpha val="3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7507514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019754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129839</TotalTime>
  <Words>455</Words>
  <Application>Microsoft Office PowerPoint</Application>
  <PresentationFormat>Format A4 (210 x 297 mm)</PresentationFormat>
  <Paragraphs>195</Paragraphs>
  <Slides>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7" baseType="lpstr">
      <vt:lpstr>Arial</vt:lpstr>
      <vt:lpstr>Arial Narrow</vt:lpstr>
      <vt:lpstr>Calibri</vt:lpstr>
      <vt:lpstr>Calibri (Body)</vt:lpstr>
      <vt:lpstr>Office Theme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SPESANT</dc:creator>
  <cp:lastModifiedBy>Captain Tara</cp:lastModifiedBy>
  <cp:revision>632</cp:revision>
  <cp:lastPrinted>2022-07-09T15:48:35Z</cp:lastPrinted>
  <dcterms:created xsi:type="dcterms:W3CDTF">2016-05-07T18:32:47Z</dcterms:created>
  <dcterms:modified xsi:type="dcterms:W3CDTF">2023-07-28T13:53:38Z</dcterms:modified>
</cp:coreProperties>
</file>