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56" r:id="rId2"/>
    <p:sldId id="357" r:id="rId3"/>
    <p:sldId id="367" r:id="rId4"/>
    <p:sldId id="368" r:id="rId5"/>
    <p:sldId id="360" r:id="rId6"/>
    <p:sldId id="358" r:id="rId7"/>
    <p:sldId id="359" r:id="rId8"/>
    <p:sldId id="361" r:id="rId9"/>
    <p:sldId id="362" r:id="rId10"/>
    <p:sldId id="366" r:id="rId11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76" autoAdjust="0"/>
  </p:normalViewPr>
  <p:slideViewPr>
    <p:cSldViewPr>
      <p:cViewPr varScale="1">
        <p:scale>
          <a:sx n="86" d="100"/>
          <a:sy n="86" d="100"/>
        </p:scale>
        <p:origin x="1085" y="48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04/04/2023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04/04/2023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04/04/2023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367819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B4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12557"/>
              </p:ext>
            </p:extLst>
          </p:nvPr>
        </p:nvGraphicFramePr>
        <p:xfrm>
          <a:off x="92068" y="685230"/>
          <a:ext cx="972086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_UDW-AEROSOLS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START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AI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petri-slide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RT &gt;10°C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Cryo-2mL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LN2 #2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AF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LPM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35:60:35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[  ] 35:60:35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35:60:35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16DC6BFA-91A6-4784-9C33-66FFB6153342}"/>
              </a:ext>
            </a:extLst>
          </p:cNvPr>
          <p:cNvSpPr/>
          <p:nvPr/>
        </p:nvSpPr>
        <p:spPr>
          <a:xfrm>
            <a:off x="4016896" y="1556792"/>
            <a:ext cx="180000" cy="180000"/>
          </a:xfrm>
          <a:prstGeom prst="ellipse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D237BB-DA07-4ADE-81F5-38F163E2A4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4" y="721507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07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15986"/>
              </p:ext>
            </p:extLst>
          </p:nvPr>
        </p:nvGraphicFramePr>
        <p:xfrm>
          <a:off x="92068" y="685230"/>
          <a:ext cx="9720863" cy="606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70392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14063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759911">
                  <a:extLst>
                    <a:ext uri="{9D8B030D-6E8A-4147-A177-3AD203B41FA5}">
                      <a16:colId xmlns:a16="http://schemas.microsoft.com/office/drawing/2014/main" val="3201646618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9652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555188">
                  <a:extLst>
                    <a:ext uri="{9D8B030D-6E8A-4147-A177-3AD203B41FA5}">
                      <a16:colId xmlns:a16="http://schemas.microsoft.com/office/drawing/2014/main" val="3213893515"/>
                    </a:ext>
                  </a:extLst>
                </a:gridCol>
                <a:gridCol w="16921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Longitude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Latitude (decimal degree: </a:t>
                      </a: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Calibri (Body)"/>
                          <a:ea typeface="+mn-ea"/>
                          <a:cs typeface="+mn-cs"/>
                        </a:rPr>
                        <a:t>+/-XX.XXXX)</a:t>
                      </a:r>
                      <a:endParaRPr lang="en-GB" sz="1000" b="1" kern="1200" dirty="0">
                        <a:solidFill>
                          <a:schemeClr val="tx1"/>
                        </a:solidFill>
                        <a:latin typeface="Calibri (Body)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alibri (Body)"/>
                        </a:rPr>
                        <a:t>COMMENTS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24000">
                <a:tc gridSpan="1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BIO_verso_V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22032023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6393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133F09C5-21B8-4B88-862B-7F8E595078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E52DAEC-510B-4BEC-A59C-E3FD7CCE2B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65" y="734895"/>
            <a:ext cx="461858" cy="46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6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02033"/>
              </p:ext>
            </p:extLst>
          </p:nvPr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767030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LOG-SAMPLES_UDW-AEROSOLS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B4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LOG-SAMPLES_UDW-AEROSOLS_verso_V22032023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4F1F664-BB82-4E38-A314-B8BFB55BA5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10" y="735571"/>
            <a:ext cx="538208" cy="53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7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26735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613779"/>
              </p:ext>
            </p:extLst>
          </p:nvPr>
        </p:nvGraphicFramePr>
        <p:xfrm>
          <a:off x="92068" y="685230"/>
          <a:ext cx="9812303" cy="5909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34912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7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_ASM-SS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FILTERS IN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ASM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Whirlpack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FRZ -20°C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Filter serial n°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Activity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Tick as many as needed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END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0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take FILTERS OUT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END time on line above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Do this after putting filters for the next sampling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, i.e. you put in a first set of filters and store them immediately for the control, and you put in a second set of filters for the next sampling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No time stamp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sailing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on station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in port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morning</a:t>
                      </a: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+mn-lt"/>
                        </a:rPr>
                        <a:t>[  ] evening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06">
                <a:tc gridSpan="20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DA33DA45-C764-4DFC-8834-0580F5A07AC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ED77FB4-0951-416C-8242-B7565C1F5E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18" y="731864"/>
            <a:ext cx="483808" cy="48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35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/>
        </p:nvGraphicFramePr>
        <p:xfrm>
          <a:off x="92068" y="685230"/>
          <a:ext cx="9720863" cy="5909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3097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175154">
                  <a:extLst>
                    <a:ext uri="{9D8B030D-6E8A-4147-A177-3AD203B41FA5}">
                      <a16:colId xmlns:a16="http://schemas.microsoft.com/office/drawing/2014/main" val="4239937042"/>
                    </a:ext>
                  </a:extLst>
                </a:gridCol>
                <a:gridCol w="787943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594122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368974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334955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315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66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12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845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88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63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458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988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3097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223">
                  <a:extLst>
                    <a:ext uri="{9D8B030D-6E8A-4147-A177-3AD203B41FA5}">
                      <a16:colId xmlns:a16="http://schemas.microsoft.com/office/drawing/2014/main" val="734179771"/>
                    </a:ext>
                  </a:extLst>
                </a:gridCol>
                <a:gridCol w="35087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02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60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15319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14" name="Table 4">
            <a:extLst>
              <a:ext uri="{FF2B5EF4-FFF2-40B4-BE49-F238E27FC236}">
                <a16:creationId xmlns:a16="http://schemas.microsoft.com/office/drawing/2014/main" id="{1E04EB27-971F-4916-8CC6-4AB5D7A93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56382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LOG-SAMPLES_ASM-SERVICE-SITE 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pic>
        <p:nvPicPr>
          <p:cNvPr id="15" name="Picture 29">
            <a:extLst>
              <a:ext uri="{FF2B5EF4-FFF2-40B4-BE49-F238E27FC236}">
                <a16:creationId xmlns:a16="http://schemas.microsoft.com/office/drawing/2014/main" id="{0C6828D4-AB60-412F-BA3B-8134464195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C4AB7116-FE30-4573-919F-CDE93EEB8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sp>
        <p:nvSpPr>
          <p:cNvPr id="11" name="Google Shape;167;p4">
            <a:extLst>
              <a:ext uri="{FF2B5EF4-FFF2-40B4-BE49-F238E27FC236}">
                <a16:creationId xmlns:a16="http://schemas.microsoft.com/office/drawing/2014/main" id="{4866EA9F-6811-4119-81F8-C3E147BF04CF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LOG-SAMPLES_ASM-SS_verso_V22032023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D583D31-1633-4DEC-9D25-F77695599A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6" y="735571"/>
            <a:ext cx="468352" cy="4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99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06805"/>
              </p:ext>
            </p:extLst>
          </p:nvPr>
        </p:nvGraphicFramePr>
        <p:xfrm>
          <a:off x="-10827" y="137805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26606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424586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45003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0"/>
            <a:ext cx="873184" cy="53760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95173"/>
              </p:ext>
            </p:extLst>
          </p:nvPr>
        </p:nvGraphicFramePr>
        <p:xfrm>
          <a:off x="97014" y="1412777"/>
          <a:ext cx="9726822" cy="2128341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7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15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489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30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494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 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8741" y="548680"/>
          <a:ext cx="9720864" cy="77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1257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516112"/>
              </p:ext>
            </p:extLst>
          </p:nvPr>
        </p:nvGraphicFramePr>
        <p:xfrm>
          <a:off x="97014" y="1128503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742151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38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        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253549"/>
              </p:ext>
            </p:extLst>
          </p:nvPr>
        </p:nvGraphicFramePr>
        <p:xfrm>
          <a:off x="97014" y="4409408"/>
          <a:ext cx="9726822" cy="2197990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51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51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54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67068"/>
              </p:ext>
            </p:extLst>
          </p:nvPr>
        </p:nvGraphicFramePr>
        <p:xfrm>
          <a:off x="100280" y="3541118"/>
          <a:ext cx="9720864" cy="792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047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891877"/>
              </p:ext>
            </p:extLst>
          </p:nvPr>
        </p:nvGraphicFramePr>
        <p:xfrm>
          <a:off x="103546" y="4100057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961394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25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FE4291AA-EA66-40DC-B243-AF019DE42A54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LOG-SAMPLES_SML_recto_V22032023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6A8EEC-4BBB-4ED8-8D8E-B8E359847364}"/>
              </a:ext>
            </a:extLst>
          </p:cNvPr>
          <p:cNvSpPr/>
          <p:nvPr/>
        </p:nvSpPr>
        <p:spPr>
          <a:xfrm>
            <a:off x="9357277" y="16718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8F97E2E-1035-4A93-9E47-31093D1CE4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0" y="562985"/>
            <a:ext cx="413403" cy="41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6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443349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454151"/>
              </p:ext>
            </p:extLst>
          </p:nvPr>
        </p:nvGraphicFramePr>
        <p:xfrm>
          <a:off x="36141" y="2060848"/>
          <a:ext cx="9832717" cy="3237647"/>
        </p:xfrm>
        <a:graphic>
          <a:graphicData uri="http://schemas.openxmlformats.org/drawingml/2006/table">
            <a:tbl>
              <a:tblPr firstRow="1" firstCol="1" bandRow="1"/>
              <a:tblGrid>
                <a:gridCol w="1475149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54102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54102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71881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49265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28218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583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Protocol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Container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247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66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SML-CS-1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SML-CS-3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525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 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 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525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 SML-023-2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 SML-023-3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512612"/>
              </p:ext>
            </p:extLst>
          </p:nvPr>
        </p:nvGraphicFramePr>
        <p:xfrm>
          <a:off x="78741" y="683218"/>
          <a:ext cx="9720864" cy="126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292295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571801">
                  <a:extLst>
                    <a:ext uri="{9D8B030D-6E8A-4147-A177-3AD203B41FA5}">
                      <a16:colId xmlns:a16="http://schemas.microsoft.com/office/drawing/2014/main" val="2876496175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  <a:tr h="14400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Volume Collected (L)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596702"/>
                  </a:ext>
                </a:extLst>
              </a:tr>
              <a:tr h="144000"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230479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119156" y="1556792"/>
            <a:ext cx="864096" cy="28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100786" y="1545076"/>
            <a:ext cx="1316710" cy="28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07CA1EED-DA7F-4DD3-804F-9B1280AE22E7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DB7B48-479C-40CC-B80D-C3B3E7B416FF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302D6AA-B8FF-4405-8485-0F96348C6E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0" y="722808"/>
            <a:ext cx="439982" cy="43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7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8515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11820"/>
              </p:ext>
            </p:extLst>
          </p:nvPr>
        </p:nvGraphicFramePr>
        <p:xfrm>
          <a:off x="78741" y="1556044"/>
          <a:ext cx="9720864" cy="5051045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214871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291260">
                  <a:extLst>
                    <a:ext uri="{9D8B030D-6E8A-4147-A177-3AD203B41FA5}">
                      <a16:colId xmlns:a16="http://schemas.microsoft.com/office/drawing/2014/main" val="1436169478"/>
                    </a:ext>
                  </a:extLst>
                </a:gridCol>
                <a:gridCol w="1166277">
                  <a:extLst>
                    <a:ext uri="{9D8B030D-6E8A-4147-A177-3AD203B41FA5}">
                      <a16:colId xmlns:a16="http://schemas.microsoft.com/office/drawing/2014/main" val="538336685"/>
                    </a:ext>
                  </a:extLst>
                </a:gridCol>
                <a:gridCol w="1160346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14051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6580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start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UTC DATE/TIME START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+mn-lt"/>
                        </a:rPr>
                        <a:t>(YYYY.MM.DD   HH:MM)</a:t>
                      </a:r>
                    </a:p>
                    <a:p>
                      <a:pPr algn="ctr"/>
                      <a:r>
                        <a:rPr lang="en-GB" sz="1100" b="1" u="sng" dirty="0">
                          <a:solidFill>
                            <a:schemeClr val="tx1"/>
                          </a:solidFill>
                          <a:latin typeface="+mn-lt"/>
                        </a:rPr>
                        <a:t>when you put NEW tubes IN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BVOC-3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mLPM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End</a:t>
                      </a:r>
                      <a:r>
                        <a:rPr lang="en-US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[100] [100] [100]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UTC DATE/TIME END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(YYYY.MM.DD   HH:MM)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when you take tubes OUT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53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BVOC-3-1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74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BVOC-3-2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BVOC-3-3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5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BVOC-3-4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BVOC-3-5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BVOC-3-6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[  ] 100:100:100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BVOC-1-7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BVOC-2-7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BVOC-3-7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[  ]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100:100:100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03737"/>
              </p:ext>
            </p:extLst>
          </p:nvPr>
        </p:nvGraphicFramePr>
        <p:xfrm>
          <a:off x="78741" y="683218"/>
          <a:ext cx="9720864" cy="824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_BVOC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&lt;!&gt; first date on sheet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F888432-064D-40CC-BFCE-BC87B97F9C97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Google Shape;167;p4">
            <a:extLst>
              <a:ext uri="{FF2B5EF4-FFF2-40B4-BE49-F238E27FC236}">
                <a16:creationId xmlns:a16="http://schemas.microsoft.com/office/drawing/2014/main" id="{48D4CD97-A170-4E98-885F-D95CDE286EC6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LOG-SAMPLES_BVOC_recto_V22032023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6C9138-8414-4059-A3EE-5FDD2A3E59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9" y="698625"/>
            <a:ext cx="535785" cy="53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8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78458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LOG-SAMPLES_BVOC-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Biogenic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volotile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dirty="0" err="1">
                          <a:solidFill>
                            <a:schemeClr val="bg1"/>
                          </a:solidFill>
                          <a:latin typeface="+mn-lt"/>
                        </a:rPr>
                        <a:t>organic</a:t>
                      </a: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 compounds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031791"/>
              </p:ext>
            </p:extLst>
          </p:nvPr>
        </p:nvGraphicFramePr>
        <p:xfrm>
          <a:off x="78741" y="1556044"/>
          <a:ext cx="9720864" cy="5034738"/>
        </p:xfrm>
        <a:graphic>
          <a:graphicData uri="http://schemas.openxmlformats.org/drawingml/2006/table">
            <a:tbl>
              <a:tblPr firstRow="1" firstCol="1" bandRow="1"/>
              <a:tblGrid>
                <a:gridCol w="1129843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8591021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</a:tblGrid>
              <a:tr h="646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u="none" dirty="0">
                          <a:solidFill>
                            <a:schemeClr val="tx1"/>
                          </a:solidFill>
                          <a:latin typeface="+mn-lt"/>
                        </a:rPr>
                        <a:t>COMMENTS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636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6291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6370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294109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196437"/>
                  </a:ext>
                </a:extLst>
              </a:tr>
              <a:tr h="6160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58382" marR="583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4767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53316"/>
              </p:ext>
            </p:extLst>
          </p:nvPr>
        </p:nvGraphicFramePr>
        <p:xfrm>
          <a:off x="78741" y="683218"/>
          <a:ext cx="9720864" cy="9175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3819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336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16241"/>
                  </a:ext>
                </a:extLst>
              </a:tr>
              <a:tr h="207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9" name="Google Shape;167;p4">
            <a:extLst>
              <a:ext uri="{FF2B5EF4-FFF2-40B4-BE49-F238E27FC236}">
                <a16:creationId xmlns:a16="http://schemas.microsoft.com/office/drawing/2014/main" id="{73ADC6AA-A782-42D7-8293-4888914145F4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LOG-SAMPLES_BVOC_verso_V22032023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41B477-E033-4473-A751-E55C3752F474}"/>
              </a:ext>
            </a:extLst>
          </p:cNvPr>
          <p:cNvSpPr/>
          <p:nvPr/>
        </p:nvSpPr>
        <p:spPr>
          <a:xfrm>
            <a:off x="9357277" y="291474"/>
            <a:ext cx="360040" cy="228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F9212B0-76BB-4907-B22B-95673D2167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5" y="713866"/>
            <a:ext cx="588221" cy="588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75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13">
            <a:extLst>
              <a:ext uri="{FF2B5EF4-FFF2-40B4-BE49-F238E27FC236}">
                <a16:creationId xmlns:a16="http://schemas.microsoft.com/office/drawing/2014/main" id="{CCEF7B07-2320-486E-B122-1CC116B30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753949"/>
              </p:ext>
            </p:extLst>
          </p:nvPr>
        </p:nvGraphicFramePr>
        <p:xfrm>
          <a:off x="92068" y="685230"/>
          <a:ext cx="9736598" cy="6446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2294">
                  <a:extLst>
                    <a:ext uri="{9D8B030D-6E8A-4147-A177-3AD203B41FA5}">
                      <a16:colId xmlns:a16="http://schemas.microsoft.com/office/drawing/2014/main" val="1138299414"/>
                    </a:ext>
                  </a:extLst>
                </a:gridCol>
                <a:gridCol w="255825">
                  <a:extLst>
                    <a:ext uri="{9D8B030D-6E8A-4147-A177-3AD203B41FA5}">
                      <a16:colId xmlns:a16="http://schemas.microsoft.com/office/drawing/2014/main" val="3074197746"/>
                    </a:ext>
                  </a:extLst>
                </a:gridCol>
                <a:gridCol w="626469">
                  <a:extLst>
                    <a:ext uri="{9D8B030D-6E8A-4147-A177-3AD203B41FA5}">
                      <a16:colId xmlns:a16="http://schemas.microsoft.com/office/drawing/2014/main" val="1189443647"/>
                    </a:ext>
                  </a:extLst>
                </a:gridCol>
                <a:gridCol w="755435">
                  <a:extLst>
                    <a:ext uri="{9D8B030D-6E8A-4147-A177-3AD203B41FA5}">
                      <a16:colId xmlns:a16="http://schemas.microsoft.com/office/drawing/2014/main" val="3551183557"/>
                    </a:ext>
                  </a:extLst>
                </a:gridCol>
                <a:gridCol w="180669">
                  <a:extLst>
                    <a:ext uri="{9D8B030D-6E8A-4147-A177-3AD203B41FA5}">
                      <a16:colId xmlns:a16="http://schemas.microsoft.com/office/drawing/2014/main" val="732753125"/>
                    </a:ext>
                  </a:extLst>
                </a:gridCol>
                <a:gridCol w="523178">
                  <a:extLst>
                    <a:ext uri="{9D8B030D-6E8A-4147-A177-3AD203B41FA5}">
                      <a16:colId xmlns:a16="http://schemas.microsoft.com/office/drawing/2014/main" val="2398041461"/>
                    </a:ext>
                  </a:extLst>
                </a:gridCol>
                <a:gridCol w="467773">
                  <a:extLst>
                    <a:ext uri="{9D8B030D-6E8A-4147-A177-3AD203B41FA5}">
                      <a16:colId xmlns:a16="http://schemas.microsoft.com/office/drawing/2014/main" val="863067746"/>
                    </a:ext>
                  </a:extLst>
                </a:gridCol>
                <a:gridCol w="160296">
                  <a:extLst>
                    <a:ext uri="{9D8B030D-6E8A-4147-A177-3AD203B41FA5}">
                      <a16:colId xmlns:a16="http://schemas.microsoft.com/office/drawing/2014/main" val="3967949681"/>
                    </a:ext>
                  </a:extLst>
                </a:gridCol>
                <a:gridCol w="357924">
                  <a:extLst>
                    <a:ext uri="{9D8B030D-6E8A-4147-A177-3AD203B41FA5}">
                      <a16:colId xmlns:a16="http://schemas.microsoft.com/office/drawing/2014/main" val="1430197411"/>
                    </a:ext>
                  </a:extLst>
                </a:gridCol>
                <a:gridCol w="605059">
                  <a:extLst>
                    <a:ext uri="{9D8B030D-6E8A-4147-A177-3AD203B41FA5}">
                      <a16:colId xmlns:a16="http://schemas.microsoft.com/office/drawing/2014/main" val="1723951015"/>
                    </a:ext>
                  </a:extLst>
                </a:gridCol>
                <a:gridCol w="468790">
                  <a:extLst>
                    <a:ext uri="{9D8B030D-6E8A-4147-A177-3AD203B41FA5}">
                      <a16:colId xmlns:a16="http://schemas.microsoft.com/office/drawing/2014/main" val="10292753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3499709577"/>
                    </a:ext>
                  </a:extLst>
                </a:gridCol>
                <a:gridCol w="232261">
                  <a:extLst>
                    <a:ext uri="{9D8B030D-6E8A-4147-A177-3AD203B41FA5}">
                      <a16:colId xmlns:a16="http://schemas.microsoft.com/office/drawing/2014/main" val="2171064487"/>
                    </a:ext>
                  </a:extLst>
                </a:gridCol>
                <a:gridCol w="125260">
                  <a:extLst>
                    <a:ext uri="{9D8B030D-6E8A-4147-A177-3AD203B41FA5}">
                      <a16:colId xmlns:a16="http://schemas.microsoft.com/office/drawing/2014/main" val="1172119774"/>
                    </a:ext>
                  </a:extLst>
                </a:gridCol>
                <a:gridCol w="261932">
                  <a:extLst>
                    <a:ext uri="{9D8B030D-6E8A-4147-A177-3AD203B41FA5}">
                      <a16:colId xmlns:a16="http://schemas.microsoft.com/office/drawing/2014/main" val="1318552648"/>
                    </a:ext>
                  </a:extLst>
                </a:gridCol>
                <a:gridCol w="671380">
                  <a:extLst>
                    <a:ext uri="{9D8B030D-6E8A-4147-A177-3AD203B41FA5}">
                      <a16:colId xmlns:a16="http://schemas.microsoft.com/office/drawing/2014/main" val="3067397416"/>
                    </a:ext>
                  </a:extLst>
                </a:gridCol>
                <a:gridCol w="848889">
                  <a:extLst>
                    <a:ext uri="{9D8B030D-6E8A-4147-A177-3AD203B41FA5}">
                      <a16:colId xmlns:a16="http://schemas.microsoft.com/office/drawing/2014/main" val="3427836697"/>
                    </a:ext>
                  </a:extLst>
                </a:gridCol>
                <a:gridCol w="125260">
                  <a:extLst>
                    <a:ext uri="{9D8B030D-6E8A-4147-A177-3AD203B41FA5}">
                      <a16:colId xmlns:a16="http://schemas.microsoft.com/office/drawing/2014/main" val="2018192047"/>
                    </a:ext>
                  </a:extLst>
                </a:gridCol>
                <a:gridCol w="962986">
                  <a:extLst>
                    <a:ext uri="{9D8B030D-6E8A-4147-A177-3AD203B41FA5}">
                      <a16:colId xmlns:a16="http://schemas.microsoft.com/office/drawing/2014/main" val="2970078227"/>
                    </a:ext>
                  </a:extLst>
                </a:gridCol>
                <a:gridCol w="612151">
                  <a:extLst>
                    <a:ext uri="{9D8B030D-6E8A-4147-A177-3AD203B41FA5}">
                      <a16:colId xmlns:a16="http://schemas.microsoft.com/office/drawing/2014/main" val="1283966477"/>
                    </a:ext>
                  </a:extLst>
                </a:gridCol>
                <a:gridCol w="350835">
                  <a:extLst>
                    <a:ext uri="{9D8B030D-6E8A-4147-A177-3AD203B41FA5}">
                      <a16:colId xmlns:a16="http://schemas.microsoft.com/office/drawing/2014/main" val="3669701510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</a:rPr>
                        <a:t>&lt;!&gt; first date on sheet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3430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LOG-SAMPLES_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0        0        0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_UDW-WATER-BIO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672710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  <a:alpha val="1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22773022"/>
                  </a:ext>
                </a:extLst>
              </a:tr>
              <a:tr h="0">
                <a:tc gridSpan="2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881335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UTC DATE/TIME </a:t>
                      </a:r>
                      <a:r>
                        <a:rPr lang="en-GB" sz="1000" b="1" dirty="0">
                          <a:solidFill>
                            <a:srgbClr val="009900"/>
                          </a:solidFill>
                        </a:rPr>
                        <a:t>START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(YYYY.MM.DD   HH:MM)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Operator 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Initials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HP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Cryo-2mL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LN2 #2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Volume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(mL)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GB" sz="1000" dirty="0"/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Filtration 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Duration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(minutes)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Calibri (Body)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Cryo-2mL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LN2 </a:t>
                      </a:r>
                      <a:r>
                        <a:rPr kumimoji="0" lang="en-GB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Bottle-150mL</a:t>
                      </a:r>
                    </a:p>
                    <a:p>
                      <a:pPr algn="ctr" rtl="0"/>
                      <a:r>
                        <a:rPr kumimoji="0" lang="fr-FR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RT &gt;10°C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Temp (°C)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TSG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Sal (</a:t>
                      </a:r>
                      <a:r>
                        <a:rPr lang="en-GB" sz="1000" b="1" dirty="0" err="1">
                          <a:solidFill>
                            <a:schemeClr val="tx1"/>
                          </a:solidFill>
                        </a:rPr>
                        <a:t>psu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478936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lang="en-GB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150*</a:t>
                      </a: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</a:t>
                      </a: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[ ] 30’     </a:t>
                      </a:r>
                      <a:r>
                        <a:rPr lang="en-GB" sz="1000" b="0" u="none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[ ] 60’</a:t>
                      </a:r>
                    </a:p>
                    <a:p>
                      <a:pPr algn="r">
                        <a:lnSpc>
                          <a:spcPts val="1200"/>
                        </a:lnSpc>
                      </a:pPr>
                      <a:endParaRPr lang="en-GB" sz="1000" b="0" u="none" dirty="0">
                        <a:solidFill>
                          <a:schemeClr val="tx1"/>
                        </a:solidFill>
                      </a:endParaRPr>
                    </a:p>
                    <a:p>
                      <a:pPr algn="r">
                        <a:lnSpc>
                          <a:spcPts val="1200"/>
                        </a:lnSpc>
                      </a:pPr>
                      <a:r>
                        <a:rPr lang="en-GB" sz="1000" b="0" u="none" dirty="0">
                          <a:solidFill>
                            <a:schemeClr val="tx1"/>
                          </a:solidFill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754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lang="en-GB" sz="1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150*</a:t>
                      </a: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GB" sz="10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lang="en-GB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8782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6998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47157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70016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</a:t>
                      </a: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150*</a:t>
                      </a: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[ ] 250*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680   [ ] 1080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[ ] 2270   </a:t>
                      </a:r>
                      <a:endParaRPr kumimoji="0" lang="en-GB" sz="9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FC-G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054418"/>
                  </a:ext>
                </a:extLst>
              </a:tr>
              <a:tr h="5760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HP-C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mm-dd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4F81B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hh:mm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1L   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2L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L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30’    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>
                              <a:lumMod val="65000"/>
                            </a:prstClr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[ ] 60’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               min.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 with fresh FSW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72035668"/>
                  </a:ext>
                </a:extLst>
              </a:tr>
              <a:tr h="324000">
                <a:tc gridSpan="2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Arial Narrow" panose="020B0606020202030204" pitchFamily="34" charset="0"/>
                        </a:rPr>
                        <a:t>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                                                                      </a:t>
                      </a:r>
                      <a:r>
                        <a:rPr lang="en-GB" sz="1000" b="1" i="1" dirty="0">
                          <a:solidFill>
                            <a:srgbClr val="3399FF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b="1" dirty="0">
                        <a:solidFill>
                          <a:srgbClr val="C00000"/>
                        </a:solidFill>
                        <a:latin typeface="Calibri (Body)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52422300"/>
                  </a:ext>
                </a:extLst>
              </a:tr>
              <a:tr h="324000">
                <a:tc gridSpan="2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rial Narrow" panose="020B0606020202030204" pitchFamily="34" charset="0"/>
                        </a:rPr>
                        <a:t>LOG_UDW-WATER-</a:t>
                      </a:r>
                      <a:r>
                        <a:rPr lang="fr-FR" sz="1000" dirty="0" err="1">
                          <a:latin typeface="Arial Narrow" panose="020B0606020202030204" pitchFamily="34" charset="0"/>
                        </a:rPr>
                        <a:t>BIO_recto_V</a:t>
                      </a:r>
                      <a:r>
                        <a:rPr lang="en-GB" sz="1000" dirty="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22032023</a:t>
                      </a:r>
                      <a:r>
                        <a:rPr lang="fr-FR" sz="1000" dirty="0">
                          <a:latin typeface="Arial Narrow" panose="020B0606020202030204" pitchFamily="34" charset="0"/>
                        </a:rPr>
                        <a:t> </a:t>
                      </a:r>
                      <a:endParaRPr lang="en-GB" sz="1000" i="1" dirty="0">
                        <a:latin typeface="Arial Narrow" panose="020B0606020202030204" pitchFamily="34" charset="0"/>
                      </a:endParaRPr>
                    </a:p>
                  </a:txBody>
                  <a:tcPr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1479209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5050" y="246223"/>
            <a:ext cx="2766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Arial Narrow" panose="020B0606020202030204" pitchFamily="34" charset="0"/>
              </a:rPr>
              <a:t>S-LAB_FLOWCAM </a:t>
            </a:r>
            <a:endParaRPr lang="en-GB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BFA3AF-FD80-45E6-85D2-D3E40CF43069}"/>
              </a:ext>
            </a:extLst>
          </p:cNvPr>
          <p:cNvSpPr txBox="1"/>
          <p:nvPr/>
        </p:nvSpPr>
        <p:spPr>
          <a:xfrm>
            <a:off x="9275528" y="253338"/>
            <a:ext cx="5374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 Narrow" panose="020B0606020202030204" pitchFamily="34" charset="0"/>
              </a:rPr>
              <a:t>E0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502946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LOG_UDW-WATER-BIO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F97F6372-B68D-4332-A43D-29A5AED0B338}"/>
              </a:ext>
            </a:extLst>
          </p:cNvPr>
          <p:cNvSpPr/>
          <p:nvPr/>
        </p:nvSpPr>
        <p:spPr>
          <a:xfrm>
            <a:off x="1928478" y="1550996"/>
            <a:ext cx="180000" cy="1800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AE6175-DEE0-4429-BDA9-863A9E2F4C9E}"/>
              </a:ext>
            </a:extLst>
          </p:cNvPr>
          <p:cNvSpPr/>
          <p:nvPr/>
        </p:nvSpPr>
        <p:spPr>
          <a:xfrm>
            <a:off x="4953000" y="1550996"/>
            <a:ext cx="180000" cy="180000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147DDE6-D507-4C4E-A019-305B1A514F62}"/>
              </a:ext>
            </a:extLst>
          </p:cNvPr>
          <p:cNvSpPr/>
          <p:nvPr/>
        </p:nvSpPr>
        <p:spPr>
          <a:xfrm>
            <a:off x="5961112" y="1557387"/>
            <a:ext cx="180000" cy="180000"/>
          </a:xfrm>
          <a:prstGeom prst="ellipse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F5A25FA-D237-427A-844E-D54C846FB1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FF5D16F-F34E-419E-B634-831C92ABCD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86" y="735571"/>
            <a:ext cx="476672" cy="4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129834</TotalTime>
  <Words>1946</Words>
  <Application>Microsoft Office PowerPoint</Application>
  <PresentationFormat>Format A4 (210 x 297 mm)</PresentationFormat>
  <Paragraphs>841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mguillam</cp:lastModifiedBy>
  <cp:revision>630</cp:revision>
  <cp:lastPrinted>2022-07-09T15:48:35Z</cp:lastPrinted>
  <dcterms:created xsi:type="dcterms:W3CDTF">2016-05-07T18:32:47Z</dcterms:created>
  <dcterms:modified xsi:type="dcterms:W3CDTF">2023-04-04T07:29:49Z</dcterms:modified>
</cp:coreProperties>
</file>