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56" r:id="rId2"/>
    <p:sldId id="357" r:id="rId3"/>
    <p:sldId id="367" r:id="rId4"/>
    <p:sldId id="368" r:id="rId5"/>
    <p:sldId id="359" r:id="rId6"/>
    <p:sldId id="361" r:id="rId7"/>
    <p:sldId id="362" r:id="rId8"/>
    <p:sldId id="366" r:id="rId9"/>
  </p:sldIdLst>
  <p:sldSz cx="9906000" cy="6858000" type="A4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C0A"/>
    <a:srgbClr val="3399FF"/>
    <a:srgbClr val="EEECE1"/>
    <a:srgbClr val="006666"/>
    <a:srgbClr val="7030A0"/>
    <a:srgbClr val="FFFFCC"/>
    <a:srgbClr val="993366"/>
    <a:srgbClr val="CC6600"/>
    <a:srgbClr val="0070C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76" autoAdjust="0"/>
  </p:normalViewPr>
  <p:slideViewPr>
    <p:cSldViewPr>
      <p:cViewPr varScale="1">
        <p:scale>
          <a:sx n="86" d="100"/>
          <a:sy n="86" d="100"/>
        </p:scale>
        <p:origin x="1085" y="48"/>
      </p:cViewPr>
      <p:guideLst>
        <p:guide orient="horz" pos="2160"/>
        <p:guide pos="3120"/>
      </p:guideLst>
    </p:cSldViewPr>
  </p:slideViewPr>
  <p:outlineViewPr>
    <p:cViewPr>
      <p:scale>
        <a:sx n="75" d="100"/>
        <a:sy n="75" d="100"/>
      </p:scale>
      <p:origin x="234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36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r">
              <a:defRPr sz="1200"/>
            </a:lvl1pPr>
          </a:lstStyle>
          <a:p>
            <a:fld id="{DE862848-C551-46A0-A68E-C9902BD97582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015" tIns="43008" rIns="86015" bIns="430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090" y="4860927"/>
            <a:ext cx="5683886" cy="4605338"/>
          </a:xfrm>
          <a:prstGeom prst="rect">
            <a:avLst/>
          </a:prstGeom>
        </p:spPr>
        <p:txBody>
          <a:bodyPr vert="horz" lIns="86015" tIns="43008" rIns="86015" bIns="430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36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r">
              <a:defRPr sz="1200"/>
            </a:lvl1pPr>
          </a:lstStyle>
          <a:p>
            <a:fld id="{E266A126-6DDD-4871-BF27-245BC2E6237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1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250D-ED5D-4AC2-9F4D-79A6AEA640DC}" type="datetime1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77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20DA-7FD2-4463-804D-01120200CD3C}" type="datetime1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07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0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6" y="274640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2EAB-10BF-4769-8575-8B04A6FEACF0}" type="datetime1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85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F8F8-A2D8-49BA-AC04-AD187DCE31C4}" type="datetime1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45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B4EA-82CA-4219-B189-676121A4E4E5}" type="datetime1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68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1B3B-DD6D-43BF-A06A-D377D5C4AC05}" type="datetime1">
              <a:rPr lang="en-GB" smtClean="0"/>
              <a:t>14/03/2024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82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010-DA0A-4B0E-AB64-E13D2ABDB2F7}" type="datetime1">
              <a:rPr lang="en-GB" smtClean="0"/>
              <a:t>14/03/2024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2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86A8-A07F-4EBB-8CAA-25BCA88687E9}" type="datetime1">
              <a:rPr lang="en-GB" smtClean="0"/>
              <a:t>14/03/2024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37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831-4496-4B33-83A9-6F6AC9ED9E2B}" type="datetime1">
              <a:rPr lang="en-GB" smtClean="0"/>
              <a:t>14/03/2024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85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A38A-3DE7-4470-9FA7-864CF283B1C1}" type="datetime1">
              <a:rPr lang="en-GB" smtClean="0"/>
              <a:t>14/03/2024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6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8EE5-54F6-43E4-B12B-DA05DEA4E6B9}" type="datetime1">
              <a:rPr lang="en-GB" smtClean="0"/>
              <a:t>14/03/2024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6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E63C4-C2E8-473E-9A7A-0661F5DD4513}" type="datetime1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67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088003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LOG-SAMPLES_UDW-AEROSOLS 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12557"/>
              </p:ext>
            </p:extLst>
          </p:nvPr>
        </p:nvGraphicFramePr>
        <p:xfrm>
          <a:off x="92068" y="685230"/>
          <a:ext cx="9720863" cy="59091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8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</a:rPr>
                        <a:t>&lt;!&gt; first date on sheet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LOG-SAMPLES_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_UDW-AEROSOLS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LPM START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35:60:35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START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put NEW FILTERS IN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AI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petri-slide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RT &gt;10°C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AS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Cryo-2mL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LN2 #2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AF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Whirlpack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FRZ -20°C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Activity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Tick as many as needed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LPM END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35:60:35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END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take FILTERS OUT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END time on line above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Do this after putting filters for the next sampling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, i.e. you put in a first set of filters and store them immediately for the control, and you put in a second set of filters for the next sampling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No time stamp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06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06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0" name="Google Shape;167;p4">
            <a:extLst>
              <a:ext uri="{FF2B5EF4-FFF2-40B4-BE49-F238E27FC236}">
                <a16:creationId xmlns:a16="http://schemas.microsoft.com/office/drawing/2014/main" id="{DA33DA45-C764-4DFC-8834-0580F5A07AC4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LOG-SAMPLES_UDW-AEROSOLS_recto_V22032023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AD237BB-DA07-4ADE-81F5-38F163E2A4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4" y="721507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907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02033"/>
              </p:ext>
            </p:extLst>
          </p:nvPr>
        </p:nvGraphicFramePr>
        <p:xfrm>
          <a:off x="92068" y="685230"/>
          <a:ext cx="9720863" cy="59094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8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COMMENTS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1E04EB27-971F-4916-8CC6-4AB5D7A93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273840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LOG-SAMPLES_UDW-AEROSOLS 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pic>
        <p:nvPicPr>
          <p:cNvPr id="15" name="Picture 29">
            <a:extLst>
              <a:ext uri="{FF2B5EF4-FFF2-40B4-BE49-F238E27FC236}">
                <a16:creationId xmlns:a16="http://schemas.microsoft.com/office/drawing/2014/main" id="{0C6828D4-AB60-412F-BA3B-8134464195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C4AB7116-FE30-4573-919F-CDE93EEB85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1" name="Google Shape;167;p4">
            <a:extLst>
              <a:ext uri="{FF2B5EF4-FFF2-40B4-BE49-F238E27FC236}">
                <a16:creationId xmlns:a16="http://schemas.microsoft.com/office/drawing/2014/main" id="{4866EA9F-6811-4119-81F8-C3E147BF04CF}"/>
              </a:ext>
            </a:extLst>
          </p:cNvPr>
          <p:cNvSpPr txBox="1"/>
          <p:nvPr/>
        </p:nvSpPr>
        <p:spPr>
          <a:xfrm>
            <a:off x="7122263" y="6612640"/>
            <a:ext cx="27669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LOG-SAMPLES_UDW-AEROSOLS_verso_V22032023 </a:t>
            </a:r>
            <a:endParaRPr lang="en-GB"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4F1F664-BB82-4E38-A314-B8BFB55BA5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10" y="735571"/>
            <a:ext cx="538208" cy="53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079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226735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LOG-SAMPLES_ASM-SERVICE-SITE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613779"/>
              </p:ext>
            </p:extLst>
          </p:nvPr>
        </p:nvGraphicFramePr>
        <p:xfrm>
          <a:off x="92068" y="685230"/>
          <a:ext cx="9812303" cy="59091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34912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</a:rPr>
                        <a:t>&lt;!&gt; first date on sheet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LOG-SAMPLES_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_ASM-SS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START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put NEW FILTERS IN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ASM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Whirlpack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FRZ -20°C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Filter serial n°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Activity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Tick as many as needed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END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take FILTERS OUT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END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take FILTERS OUT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END time on line above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Do this after putting filters for the next sampling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, i.e. you put in a first set of filters and store them immediately for the control, and you put in a second set of filters for the next sampling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No time stamp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06">
                <a:tc gridSpan="20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06">
                <a:tc gridSpan="20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0" name="Google Shape;167;p4">
            <a:extLst>
              <a:ext uri="{FF2B5EF4-FFF2-40B4-BE49-F238E27FC236}">
                <a16:creationId xmlns:a16="http://schemas.microsoft.com/office/drawing/2014/main" id="{DA33DA45-C764-4DFC-8834-0580F5A07AC4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LOG-SAMPLES_ASM-SS_recto_V22032023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ED77FB4-0951-416C-8242-B7565C1F5E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18" y="731864"/>
            <a:ext cx="483808" cy="48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35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/>
        </p:nvGraphicFramePr>
        <p:xfrm>
          <a:off x="92068" y="685230"/>
          <a:ext cx="9720863" cy="59094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8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COMMENTS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1E04EB27-971F-4916-8CC6-4AB5D7A93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356382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LOG-SAMPLES_ASM-SERVICE-SITE 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pic>
        <p:nvPicPr>
          <p:cNvPr id="15" name="Picture 29">
            <a:extLst>
              <a:ext uri="{FF2B5EF4-FFF2-40B4-BE49-F238E27FC236}">
                <a16:creationId xmlns:a16="http://schemas.microsoft.com/office/drawing/2014/main" id="{0C6828D4-AB60-412F-BA3B-8134464195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C4AB7116-FE30-4573-919F-CDE93EEB85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1" name="Google Shape;167;p4">
            <a:extLst>
              <a:ext uri="{FF2B5EF4-FFF2-40B4-BE49-F238E27FC236}">
                <a16:creationId xmlns:a16="http://schemas.microsoft.com/office/drawing/2014/main" id="{4866EA9F-6811-4119-81F8-C3E147BF04CF}"/>
              </a:ext>
            </a:extLst>
          </p:cNvPr>
          <p:cNvSpPr txBox="1"/>
          <p:nvPr/>
        </p:nvSpPr>
        <p:spPr>
          <a:xfrm>
            <a:off x="7122263" y="6612640"/>
            <a:ext cx="27669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LOG-SAMPLES_ASM-SS_verso_V22032023 </a:t>
            </a:r>
            <a:endParaRPr lang="en-GB"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D583D31-1633-4DEC-9D25-F77695599AA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46" y="735571"/>
            <a:ext cx="468352" cy="4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997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851558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LOG-SAMPLES_BVOC-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Biogenic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volotile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organic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compounds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811820"/>
              </p:ext>
            </p:extLst>
          </p:nvPr>
        </p:nvGraphicFramePr>
        <p:xfrm>
          <a:off x="78741" y="1556044"/>
          <a:ext cx="9720864" cy="5051045"/>
        </p:xfrm>
        <a:graphic>
          <a:graphicData uri="http://schemas.openxmlformats.org/drawingml/2006/table">
            <a:tbl>
              <a:tblPr firstRow="1" firstCol="1" bandRow="1"/>
              <a:tblGrid>
                <a:gridCol w="1129843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214871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291260">
                  <a:extLst>
                    <a:ext uri="{9D8B030D-6E8A-4147-A177-3AD203B41FA5}">
                      <a16:colId xmlns:a16="http://schemas.microsoft.com/office/drawing/2014/main" val="1436169478"/>
                    </a:ext>
                  </a:extLst>
                </a:gridCol>
                <a:gridCol w="1166277">
                  <a:extLst>
                    <a:ext uri="{9D8B030D-6E8A-4147-A177-3AD203B41FA5}">
                      <a16:colId xmlns:a16="http://schemas.microsoft.com/office/drawing/2014/main" val="538336685"/>
                    </a:ext>
                  </a:extLst>
                </a:gridCol>
                <a:gridCol w="1160346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14051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6580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mLPM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start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[100] [100] [100]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START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1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put NEW tubes IN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BVOC-1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BVOC-2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BVOC-3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mLPM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End</a:t>
                      </a:r>
                      <a:r>
                        <a:rPr lang="en-US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[100] [100] [100] 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UTC DATE/TIME END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(YYYY.MM.DD   HH:MM)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when you take tubes OUT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6353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6274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BVOC-2-2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BVOC-3-2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6353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BVOC-1-3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BVOC-2-3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BVOC-3-3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6353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BVOC-1-4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BVOC-2-4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BVOC-3-4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BVOC-1-5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BVOC-2-5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BVOC-3-5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294109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BVOC-1-6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BVOC-2-6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BVOC-3-6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196437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BVOC-1-7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BVOC-2-7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BVOC-3-7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4767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203737"/>
              </p:ext>
            </p:extLst>
          </p:nvPr>
        </p:nvGraphicFramePr>
        <p:xfrm>
          <a:off x="78741" y="683218"/>
          <a:ext cx="9720864" cy="8245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819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33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2072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_BVOC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2072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&lt;!&gt; first date on sheet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4319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F888432-064D-40CC-BFCE-BC87B97F9C97}"/>
              </a:ext>
            </a:extLst>
          </p:cNvPr>
          <p:cNvSpPr/>
          <p:nvPr/>
        </p:nvSpPr>
        <p:spPr>
          <a:xfrm>
            <a:off x="9357277" y="291474"/>
            <a:ext cx="360040" cy="228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Google Shape;167;p4">
            <a:extLst>
              <a:ext uri="{FF2B5EF4-FFF2-40B4-BE49-F238E27FC236}">
                <a16:creationId xmlns:a16="http://schemas.microsoft.com/office/drawing/2014/main" id="{48D4CD97-A170-4E98-885F-D95CDE286EC6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LOG-SAMPLES_BVOC_recto_V22032023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66C9138-8414-4059-A3EE-5FDD2A3E59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29" y="698625"/>
            <a:ext cx="535785" cy="53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48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678458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LOG-SAMPLES_BVOC-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Biogenic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volotile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organic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compounds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031791"/>
              </p:ext>
            </p:extLst>
          </p:nvPr>
        </p:nvGraphicFramePr>
        <p:xfrm>
          <a:off x="78741" y="1556044"/>
          <a:ext cx="9720864" cy="5034738"/>
        </p:xfrm>
        <a:graphic>
          <a:graphicData uri="http://schemas.openxmlformats.org/drawingml/2006/table">
            <a:tbl>
              <a:tblPr firstRow="1" firstCol="1" bandRow="1"/>
              <a:tblGrid>
                <a:gridCol w="1129843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8591021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</a:tblGrid>
              <a:tr h="6465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Replicates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u="none" dirty="0">
                          <a:solidFill>
                            <a:schemeClr val="tx1"/>
                          </a:solidFill>
                          <a:latin typeface="+mn-lt"/>
                        </a:rPr>
                        <a:t>COMMENTS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636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en-GB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6291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6370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6370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  <a:tr h="61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en-GB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9294109"/>
                  </a:ext>
                </a:extLst>
              </a:tr>
              <a:tr h="61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196437"/>
                  </a:ext>
                </a:extLst>
              </a:tr>
              <a:tr h="61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94767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853316"/>
              </p:ext>
            </p:extLst>
          </p:nvPr>
        </p:nvGraphicFramePr>
        <p:xfrm>
          <a:off x="78741" y="683218"/>
          <a:ext cx="9720864" cy="9175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819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33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33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216241"/>
                  </a:ext>
                </a:extLst>
              </a:tr>
              <a:tr h="2072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43194"/>
                  </a:ext>
                </a:extLst>
              </a:tr>
            </a:tbl>
          </a:graphicData>
        </a:graphic>
      </p:graphicFrame>
      <p:sp>
        <p:nvSpPr>
          <p:cNvPr id="9" name="Google Shape;167;p4">
            <a:extLst>
              <a:ext uri="{FF2B5EF4-FFF2-40B4-BE49-F238E27FC236}">
                <a16:creationId xmlns:a16="http://schemas.microsoft.com/office/drawing/2014/main" id="{73ADC6AA-A782-42D7-8293-4888914145F4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LOG-SAMPLES_BVOC_verso_V22032023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41B477-E033-4473-A751-E55C3752F474}"/>
              </a:ext>
            </a:extLst>
          </p:cNvPr>
          <p:cNvSpPr/>
          <p:nvPr/>
        </p:nvSpPr>
        <p:spPr>
          <a:xfrm>
            <a:off x="9357277" y="291474"/>
            <a:ext cx="360040" cy="228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F9212B0-76BB-4907-B22B-95673D2167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95" y="713866"/>
            <a:ext cx="588221" cy="58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975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326407"/>
              </p:ext>
            </p:extLst>
          </p:nvPr>
        </p:nvGraphicFramePr>
        <p:xfrm>
          <a:off x="92068" y="685231"/>
          <a:ext cx="9819618" cy="60821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2294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255825">
                  <a:extLst>
                    <a:ext uri="{9D8B030D-6E8A-4147-A177-3AD203B41FA5}">
                      <a16:colId xmlns:a16="http://schemas.microsoft.com/office/drawing/2014/main" val="3074197746"/>
                    </a:ext>
                  </a:extLst>
                </a:gridCol>
                <a:gridCol w="626469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755435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180669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523178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773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296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24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05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790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32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61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32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380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889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2526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2986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151">
                  <a:extLst>
                    <a:ext uri="{9D8B030D-6E8A-4147-A177-3AD203B41FA5}">
                      <a16:colId xmlns:a16="http://schemas.microsoft.com/office/drawing/2014/main" val="1283966477"/>
                    </a:ext>
                  </a:extLst>
                </a:gridCol>
                <a:gridCol w="35083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716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</a:rPr>
                        <a:t>&lt;!&gt; first date on sheet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716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LOG-SAMPLES_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_UDW-WATER-BIO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83128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UTC DATE/TIME </a:t>
                      </a:r>
                      <a:r>
                        <a:rPr lang="en-GB" sz="1000" b="1" dirty="0">
                          <a:solidFill>
                            <a:srgbClr val="009900"/>
                          </a:solidFill>
                        </a:rPr>
                        <a:t>START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(YYYY.MM.DD   HH:MM)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Operator 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Initials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HP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Cryo-2mL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LN2 #3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Filtration Volume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(mL)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Filtration 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Duration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(minutes)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Cryo-2mL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LN2 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#3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1.5ml of water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Cryo-2mL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LN2 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#3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1.5ml of water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algn="ctr" rtl="0"/>
                      <a:r>
                        <a:rPr kumimoji="0" lang="fr-FR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Bottle-150mL</a:t>
                      </a:r>
                    </a:p>
                    <a:p>
                      <a:pPr algn="ctr" rtl="0"/>
                      <a:r>
                        <a:rPr kumimoji="0" lang="fr-FR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RT &gt;10°C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TSG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Temp (°C)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TSG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Sal (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psu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433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lang="en-GB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b="0" u="none" dirty="0">
                          <a:solidFill>
                            <a:schemeClr val="tx1"/>
                          </a:solidFill>
                        </a:rPr>
                        <a:t>[ ] 30’     </a:t>
                      </a:r>
                      <a:r>
                        <a:rPr lang="en-GB" sz="1000" b="0" u="none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[ ] 60’</a:t>
                      </a:r>
                    </a:p>
                    <a:p>
                      <a:pPr algn="r">
                        <a:lnSpc>
                          <a:spcPts val="1200"/>
                        </a:lnSpc>
                      </a:pPr>
                      <a:endParaRPr lang="en-GB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b="0" u="none" dirty="0">
                          <a:solidFill>
                            <a:schemeClr val="tx1"/>
                          </a:solidFill>
                        </a:rPr>
                        <a:t>                  min.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433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lang="en-GB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433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433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433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433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43326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 with fresh FSW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HP-C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1L        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2L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L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 with fresh FSW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05621">
                <a:tc gridSpan="2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>
                          <a:latin typeface="Arial Narrow" panose="020B0606020202030204" pitchFamily="34" charset="0"/>
                        </a:rPr>
                        <a:t>                                                                 </a:t>
                      </a:r>
                      <a:r>
                        <a:rPr lang="en-GB" sz="1000" b="1" i="1" dirty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</a:rPr>
                        <a:t>                                                                      </a:t>
                      </a:r>
                      <a:r>
                        <a:rPr lang="en-GB" sz="1000" b="1" i="1" dirty="0">
                          <a:solidFill>
                            <a:srgbClr val="3399FF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endParaRPr lang="en-GB" sz="1000" b="1" dirty="0">
                        <a:solidFill>
                          <a:srgbClr val="C00000"/>
                        </a:solidFill>
                        <a:latin typeface="Calibri (Body)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05621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rial Narrow" panose="020B0606020202030204" pitchFamily="34" charset="0"/>
                        </a:rPr>
                        <a:t>LOG_UDW-WATER-</a:t>
                      </a:r>
                      <a:r>
                        <a:rPr lang="fr-FR" sz="1000" dirty="0" err="1">
                          <a:latin typeface="Arial Narrow" panose="020B0606020202030204" pitchFamily="34" charset="0"/>
                        </a:rPr>
                        <a:t>BIO_recto_V</a:t>
                      </a:r>
                      <a:r>
                        <a:rPr lang="en-GB" sz="1000" dirty="0">
                          <a:solidFill>
                            <a:schemeClr val="dk1"/>
                          </a:solidFill>
                          <a:latin typeface="Arial Narrow"/>
                          <a:sym typeface="Arial Narrow"/>
                        </a:rPr>
                        <a:t>14</a:t>
                      </a:r>
                      <a:r>
                        <a:rPr lang="en-GB" sz="1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032024</a:t>
                      </a:r>
                      <a:r>
                        <a:rPr lang="fr-FR" sz="1000" dirty="0">
                          <a:latin typeface="Arial Narrow" panose="020B0606020202030204" pitchFamily="34" charset="0"/>
                        </a:rPr>
                        <a:t> </a:t>
                      </a: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502946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LOG_UDW-WATER-BIO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F97F6372-B68D-4332-A43D-29A5AED0B338}"/>
              </a:ext>
            </a:extLst>
          </p:cNvPr>
          <p:cNvSpPr/>
          <p:nvPr/>
        </p:nvSpPr>
        <p:spPr>
          <a:xfrm>
            <a:off x="1928478" y="1550996"/>
            <a:ext cx="180000" cy="180000"/>
          </a:xfrm>
          <a:prstGeom prst="ellipse">
            <a:avLst/>
          </a:prstGeom>
          <a:solidFill>
            <a:srgbClr val="E46C0A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8AE6175-DEE0-4429-BDA9-863A9E2F4C9E}"/>
              </a:ext>
            </a:extLst>
          </p:cNvPr>
          <p:cNvSpPr/>
          <p:nvPr/>
        </p:nvSpPr>
        <p:spPr>
          <a:xfrm>
            <a:off x="4953000" y="1550996"/>
            <a:ext cx="180000" cy="180000"/>
          </a:xfrm>
          <a:prstGeom prst="ellipse">
            <a:avLst/>
          </a:prstGeom>
          <a:solidFill>
            <a:srgbClr val="C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147DDE6-D507-4C4E-A019-305B1A514F62}"/>
              </a:ext>
            </a:extLst>
          </p:cNvPr>
          <p:cNvSpPr/>
          <p:nvPr/>
        </p:nvSpPr>
        <p:spPr>
          <a:xfrm>
            <a:off x="5961112" y="1550996"/>
            <a:ext cx="180000" cy="180000"/>
          </a:xfrm>
          <a:prstGeom prst="ellipse">
            <a:avLst/>
          </a:prstGeom>
          <a:solidFill>
            <a:srgbClr val="3399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FF5A25FA-D237-427A-844E-D54C846FB1D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2F7D93F3-0903-43F1-A794-C2165387F0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38" y="713122"/>
            <a:ext cx="477367" cy="477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58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615986"/>
              </p:ext>
            </p:extLst>
          </p:nvPr>
        </p:nvGraphicFramePr>
        <p:xfrm>
          <a:off x="92068" y="685230"/>
          <a:ext cx="9720863" cy="606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703929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14063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759911">
                  <a:extLst>
                    <a:ext uri="{9D8B030D-6E8A-4147-A177-3AD203B41FA5}">
                      <a16:colId xmlns:a16="http://schemas.microsoft.com/office/drawing/2014/main" val="3201646618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34912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9652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555188">
                  <a:extLst>
                    <a:ext uri="{9D8B030D-6E8A-4147-A177-3AD203B41FA5}">
                      <a16:colId xmlns:a16="http://schemas.microsoft.com/office/drawing/2014/main" val="3213893515"/>
                    </a:ext>
                  </a:extLst>
                </a:gridCol>
                <a:gridCol w="169216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1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1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76000"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Calibri (Body)"/>
                        </a:rPr>
                        <a:t>Longitude (decimal degree: </a:t>
                      </a: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Calibri (Body)"/>
                          <a:ea typeface="+mn-ea"/>
                          <a:cs typeface="+mn-cs"/>
                        </a:rPr>
                        <a:t>+/-XX.XXXX)</a:t>
                      </a:r>
                      <a:endParaRPr lang="en-GB" sz="1000" b="1" kern="1200" dirty="0">
                        <a:solidFill>
                          <a:schemeClr val="tx1"/>
                        </a:solidFill>
                        <a:latin typeface="Calibri (Body)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Calibri (Body)"/>
                        </a:rPr>
                        <a:t>Latitude (decimal degree: </a:t>
                      </a: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Calibri (Body)"/>
                          <a:ea typeface="+mn-ea"/>
                          <a:cs typeface="+mn-cs"/>
                        </a:rPr>
                        <a:t>+/-XX.XXXX)</a:t>
                      </a:r>
                      <a:endParaRPr lang="en-GB" sz="1000" b="1" kern="1200" dirty="0">
                        <a:solidFill>
                          <a:schemeClr val="tx1"/>
                        </a:solidFill>
                        <a:latin typeface="Calibri (Body)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Calibri (Body)"/>
                        </a:rPr>
                        <a:t>COMMENTS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24000">
                <a:tc gridSpan="16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24000">
                <a:tc gridSpan="16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rial Narrow" panose="020B0606020202030204" pitchFamily="34" charset="0"/>
                        </a:rPr>
                        <a:t>LOG_UDW-WATER-</a:t>
                      </a:r>
                      <a:r>
                        <a:rPr lang="fr-FR" sz="1000" dirty="0" err="1">
                          <a:latin typeface="Arial Narrow" panose="020B0606020202030204" pitchFamily="34" charset="0"/>
                        </a:rPr>
                        <a:t>BIO_verso_V</a:t>
                      </a:r>
                      <a:r>
                        <a:rPr lang="en-GB" sz="1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22032023</a:t>
                      </a:r>
                      <a:r>
                        <a:rPr lang="fr-FR" sz="1000" dirty="0">
                          <a:latin typeface="Arial Narrow" panose="020B0606020202030204" pitchFamily="34" charset="0"/>
                        </a:rPr>
                        <a:t> </a:t>
                      </a: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46393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LOG_UDW-WATER-BIO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133F09C5-21B8-4B88-862B-7F8E595078A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E52DAEC-510B-4BEC-A59C-E3FD7CCE2B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65" y="734895"/>
            <a:ext cx="461858" cy="461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567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129847</TotalTime>
  <Words>1398</Words>
  <Application>Microsoft Office PowerPoint</Application>
  <PresentationFormat>Format A4 (210 x 297 mm)</PresentationFormat>
  <Paragraphs>622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Calibri (Body)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SPESANT</dc:creator>
  <cp:lastModifiedBy>mguillam</cp:lastModifiedBy>
  <cp:revision>637</cp:revision>
  <cp:lastPrinted>2022-07-09T15:48:35Z</cp:lastPrinted>
  <dcterms:created xsi:type="dcterms:W3CDTF">2016-05-07T18:32:47Z</dcterms:created>
  <dcterms:modified xsi:type="dcterms:W3CDTF">2024-03-14T10:02:45Z</dcterms:modified>
</cp:coreProperties>
</file>