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67" r:id="rId2"/>
    <p:sldId id="368" r:id="rId3"/>
  </p:sldIdLst>
  <p:sldSz cx="9906000" cy="6858000" type="A4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CE1"/>
    <a:srgbClr val="006666"/>
    <a:srgbClr val="E46C0A"/>
    <a:srgbClr val="7030A0"/>
    <a:srgbClr val="FFFFCC"/>
    <a:srgbClr val="3399FF"/>
    <a:srgbClr val="993366"/>
    <a:srgbClr val="CC6600"/>
    <a:srgbClr val="0070C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76" autoAdjust="0"/>
  </p:normalViewPr>
  <p:slideViewPr>
    <p:cSldViewPr>
      <p:cViewPr varScale="1">
        <p:scale>
          <a:sx n="72" d="100"/>
          <a:sy n="72" d="100"/>
        </p:scale>
        <p:origin x="1092" y="66"/>
      </p:cViewPr>
      <p:guideLst>
        <p:guide orient="horz" pos="2160"/>
        <p:guide pos="3120"/>
      </p:guideLst>
    </p:cSldViewPr>
  </p:slideViewPr>
  <p:outlineViewPr>
    <p:cViewPr>
      <p:scale>
        <a:sx n="75" d="100"/>
        <a:sy n="75" d="100"/>
      </p:scale>
      <p:origin x="234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4"/>
            <a:ext cx="3078639" cy="511175"/>
          </a:xfrm>
          <a:prstGeom prst="rect">
            <a:avLst/>
          </a:prstGeom>
        </p:spPr>
        <p:txBody>
          <a:bodyPr vert="horz" lIns="86015" tIns="43008" rIns="86015" bIns="43008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836" y="4"/>
            <a:ext cx="3078639" cy="511175"/>
          </a:xfrm>
          <a:prstGeom prst="rect">
            <a:avLst/>
          </a:prstGeom>
        </p:spPr>
        <p:txBody>
          <a:bodyPr vert="horz" lIns="86015" tIns="43008" rIns="86015" bIns="43008" rtlCol="0"/>
          <a:lstStyle>
            <a:lvl1pPr algn="r">
              <a:defRPr sz="1200"/>
            </a:lvl1pPr>
          </a:lstStyle>
          <a:p>
            <a:fld id="{DE862848-C551-46A0-A68E-C9902BD97582}" type="datetimeFigureOut">
              <a:rPr lang="en-GB" smtClean="0"/>
              <a:t>28/07/2023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82638" y="769938"/>
            <a:ext cx="5538787" cy="3835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6015" tIns="43008" rIns="86015" bIns="4300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090" y="4860927"/>
            <a:ext cx="5683886" cy="4605338"/>
          </a:xfrm>
          <a:prstGeom prst="rect">
            <a:avLst/>
          </a:prstGeom>
        </p:spPr>
        <p:txBody>
          <a:bodyPr vert="horz" lIns="86015" tIns="43008" rIns="86015" bIns="4300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721853"/>
            <a:ext cx="3078639" cy="511175"/>
          </a:xfrm>
          <a:prstGeom prst="rect">
            <a:avLst/>
          </a:prstGeom>
        </p:spPr>
        <p:txBody>
          <a:bodyPr vert="horz" lIns="86015" tIns="43008" rIns="86015" bIns="43008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836" y="9721853"/>
            <a:ext cx="3078639" cy="511175"/>
          </a:xfrm>
          <a:prstGeom prst="rect">
            <a:avLst/>
          </a:prstGeom>
        </p:spPr>
        <p:txBody>
          <a:bodyPr vert="horz" lIns="86015" tIns="43008" rIns="86015" bIns="43008" rtlCol="0" anchor="b"/>
          <a:lstStyle>
            <a:lvl1pPr algn="r">
              <a:defRPr sz="1200"/>
            </a:lvl1pPr>
          </a:lstStyle>
          <a:p>
            <a:fld id="{E266A126-6DDD-4871-BF27-245BC2E62377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109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D250D-ED5D-4AC2-9F4D-79A6AEA640DC}" type="datetime1">
              <a:rPr lang="en-GB" smtClean="0"/>
              <a:t>28/07/2023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776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20DA-7FD2-4463-804D-01120200CD3C}" type="datetime1">
              <a:rPr lang="en-GB" smtClean="0"/>
              <a:t>28/07/2023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078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40"/>
            <a:ext cx="2414588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6" y="274640"/>
            <a:ext cx="707866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12EAB-10BF-4769-8575-8B04A6FEACF0}" type="datetime1">
              <a:rPr lang="en-GB" smtClean="0"/>
              <a:t>28/07/2023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858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1F8F8-A2D8-49BA-AC04-AD187DCE31C4}" type="datetime1">
              <a:rPr lang="en-GB" smtClean="0"/>
              <a:t>28/07/2023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459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4B4EA-82CA-4219-B189-676121A4E4E5}" type="datetime1">
              <a:rPr lang="en-GB" smtClean="0"/>
              <a:t>28/07/2023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689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6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1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11B3B-DD6D-43BF-A06A-D377D5C4AC05}" type="datetime1">
              <a:rPr lang="en-GB" smtClean="0"/>
              <a:t>28/07/2023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825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3010-DA0A-4B0E-AB64-E13D2ABDB2F7}" type="datetime1">
              <a:rPr lang="en-GB" smtClean="0"/>
              <a:t>28/07/2023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822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786A8-A07F-4EBB-8CAA-25BCA88687E9}" type="datetime1">
              <a:rPr lang="en-GB" smtClean="0"/>
              <a:t>28/07/2023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372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39831-4496-4B33-83A9-6F6AC9ED9E2B}" type="datetime1">
              <a:rPr lang="en-GB" smtClean="0"/>
              <a:t>28/07/2023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852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2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A38A-3DE7-4470-9FA7-864CF283B1C1}" type="datetime1">
              <a:rPr lang="en-GB" smtClean="0"/>
              <a:t>28/07/2023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364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8EE5-54F6-43E4-B12B-DA05DEA4E6B9}" type="datetime1">
              <a:rPr lang="en-GB" smtClean="0"/>
              <a:t>28/07/2023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367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E63C4-C2E8-473E-9A7A-0661F5DD4513}" type="datetime1">
              <a:rPr lang="en-GB" smtClean="0"/>
              <a:t>28/07/2023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672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6A8EBA52-FD80-44C5-8BF0-D50CDE28D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226735"/>
              </p:ext>
            </p:extLst>
          </p:nvPr>
        </p:nvGraphicFramePr>
        <p:xfrm>
          <a:off x="-10827" y="267219"/>
          <a:ext cx="990000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2189061465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48892192"/>
                    </a:ext>
                  </a:extLst>
                </a:gridCol>
                <a:gridCol w="5360147">
                  <a:extLst>
                    <a:ext uri="{9D8B030D-6E8A-4147-A177-3AD203B41FA5}">
                      <a16:colId xmlns:a16="http://schemas.microsoft.com/office/drawing/2014/main" val="876301111"/>
                    </a:ext>
                  </a:extLst>
                </a:gridCol>
                <a:gridCol w="1335853">
                  <a:extLst>
                    <a:ext uri="{9D8B030D-6E8A-4147-A177-3AD203B41FA5}">
                      <a16:colId xmlns:a16="http://schemas.microsoft.com/office/drawing/2014/main" val="136144385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69671306"/>
                    </a:ext>
                  </a:extLst>
                </a:gridCol>
              </a:tblGrid>
              <a:tr h="293352"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LOG-SAMPLES_ASM-SERVICE-SITE</a:t>
                      </a:r>
                      <a:endParaRPr lang="en-GB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018498"/>
                  </a:ext>
                </a:extLst>
              </a:tr>
            </a:tbl>
          </a:graphicData>
        </a:graphic>
      </p:graphicFrame>
      <p:graphicFrame>
        <p:nvGraphicFramePr>
          <p:cNvPr id="41" name="Table 13">
            <a:extLst>
              <a:ext uri="{FF2B5EF4-FFF2-40B4-BE49-F238E27FC236}">
                <a16:creationId xmlns:a16="http://schemas.microsoft.com/office/drawing/2014/main" id="{CCEF7B07-2320-486E-B122-1CC116B30A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613779"/>
              </p:ext>
            </p:extLst>
          </p:nvPr>
        </p:nvGraphicFramePr>
        <p:xfrm>
          <a:off x="92068" y="685230"/>
          <a:ext cx="9812303" cy="59091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3097">
                  <a:extLst>
                    <a:ext uri="{9D8B030D-6E8A-4147-A177-3AD203B41FA5}">
                      <a16:colId xmlns:a16="http://schemas.microsoft.com/office/drawing/2014/main" val="1138299414"/>
                    </a:ext>
                  </a:extLst>
                </a:gridCol>
                <a:gridCol w="175154">
                  <a:extLst>
                    <a:ext uri="{9D8B030D-6E8A-4147-A177-3AD203B41FA5}">
                      <a16:colId xmlns:a16="http://schemas.microsoft.com/office/drawing/2014/main" val="4239937042"/>
                    </a:ext>
                  </a:extLst>
                </a:gridCol>
                <a:gridCol w="787943">
                  <a:extLst>
                    <a:ext uri="{9D8B030D-6E8A-4147-A177-3AD203B41FA5}">
                      <a16:colId xmlns:a16="http://schemas.microsoft.com/office/drawing/2014/main" val="1189443647"/>
                    </a:ext>
                  </a:extLst>
                </a:gridCol>
                <a:gridCol w="594122">
                  <a:extLst>
                    <a:ext uri="{9D8B030D-6E8A-4147-A177-3AD203B41FA5}">
                      <a16:colId xmlns:a16="http://schemas.microsoft.com/office/drawing/2014/main" val="3551183557"/>
                    </a:ext>
                  </a:extLst>
                </a:gridCol>
                <a:gridCol w="368974">
                  <a:extLst>
                    <a:ext uri="{9D8B030D-6E8A-4147-A177-3AD203B41FA5}">
                      <a16:colId xmlns:a16="http://schemas.microsoft.com/office/drawing/2014/main" val="732753125"/>
                    </a:ext>
                  </a:extLst>
                </a:gridCol>
                <a:gridCol w="334955">
                  <a:extLst>
                    <a:ext uri="{9D8B030D-6E8A-4147-A177-3AD203B41FA5}">
                      <a16:colId xmlns:a16="http://schemas.microsoft.com/office/drawing/2014/main" val="2398041461"/>
                    </a:ext>
                  </a:extLst>
                </a:gridCol>
                <a:gridCol w="467828">
                  <a:extLst>
                    <a:ext uri="{9D8B030D-6E8A-4147-A177-3AD203B41FA5}">
                      <a16:colId xmlns:a16="http://schemas.microsoft.com/office/drawing/2014/main" val="863067746"/>
                    </a:ext>
                  </a:extLst>
                </a:gridCol>
                <a:gridCol w="160315">
                  <a:extLst>
                    <a:ext uri="{9D8B030D-6E8A-4147-A177-3AD203B41FA5}">
                      <a16:colId xmlns:a16="http://schemas.microsoft.com/office/drawing/2014/main" val="3967949681"/>
                    </a:ext>
                  </a:extLst>
                </a:gridCol>
                <a:gridCol w="357966">
                  <a:extLst>
                    <a:ext uri="{9D8B030D-6E8A-4147-A177-3AD203B41FA5}">
                      <a16:colId xmlns:a16="http://schemas.microsoft.com/office/drawing/2014/main" val="1430197411"/>
                    </a:ext>
                  </a:extLst>
                </a:gridCol>
                <a:gridCol w="605129">
                  <a:extLst>
                    <a:ext uri="{9D8B030D-6E8A-4147-A177-3AD203B41FA5}">
                      <a16:colId xmlns:a16="http://schemas.microsoft.com/office/drawing/2014/main" val="1723951015"/>
                    </a:ext>
                  </a:extLst>
                </a:gridCol>
                <a:gridCol w="468845">
                  <a:extLst>
                    <a:ext uri="{9D8B030D-6E8A-4147-A177-3AD203B41FA5}">
                      <a16:colId xmlns:a16="http://schemas.microsoft.com/office/drawing/2014/main" val="102927534"/>
                    </a:ext>
                  </a:extLst>
                </a:gridCol>
                <a:gridCol w="261963">
                  <a:extLst>
                    <a:ext uri="{9D8B030D-6E8A-4147-A177-3AD203B41FA5}">
                      <a16:colId xmlns:a16="http://schemas.microsoft.com/office/drawing/2014/main" val="3499709577"/>
                    </a:ext>
                  </a:extLst>
                </a:gridCol>
                <a:gridCol w="349128">
                  <a:extLst>
                    <a:ext uri="{9D8B030D-6E8A-4147-A177-3AD203B41FA5}">
                      <a16:colId xmlns:a16="http://schemas.microsoft.com/office/drawing/2014/main" val="2171064487"/>
                    </a:ext>
                  </a:extLst>
                </a:gridCol>
                <a:gridCol w="261963">
                  <a:extLst>
                    <a:ext uri="{9D8B030D-6E8A-4147-A177-3AD203B41FA5}">
                      <a16:colId xmlns:a16="http://schemas.microsoft.com/office/drawing/2014/main" val="1318552648"/>
                    </a:ext>
                  </a:extLst>
                </a:gridCol>
                <a:gridCol w="671458">
                  <a:extLst>
                    <a:ext uri="{9D8B030D-6E8A-4147-A177-3AD203B41FA5}">
                      <a16:colId xmlns:a16="http://schemas.microsoft.com/office/drawing/2014/main" val="3067397416"/>
                    </a:ext>
                  </a:extLst>
                </a:gridCol>
                <a:gridCol w="848988">
                  <a:extLst>
                    <a:ext uri="{9D8B030D-6E8A-4147-A177-3AD203B41FA5}">
                      <a16:colId xmlns:a16="http://schemas.microsoft.com/office/drawing/2014/main" val="342783669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18192047"/>
                    </a:ext>
                  </a:extLst>
                </a:gridCol>
                <a:gridCol w="963097">
                  <a:extLst>
                    <a:ext uri="{9D8B030D-6E8A-4147-A177-3AD203B41FA5}">
                      <a16:colId xmlns:a16="http://schemas.microsoft.com/office/drawing/2014/main" val="2970078227"/>
                    </a:ext>
                  </a:extLst>
                </a:gridCol>
                <a:gridCol w="612223">
                  <a:extLst>
                    <a:ext uri="{9D8B030D-6E8A-4147-A177-3AD203B41FA5}">
                      <a16:colId xmlns:a16="http://schemas.microsoft.com/office/drawing/2014/main" val="734179771"/>
                    </a:ext>
                  </a:extLst>
                </a:gridCol>
                <a:gridCol w="350875">
                  <a:extLst>
                    <a:ext uri="{9D8B030D-6E8A-4147-A177-3AD203B41FA5}">
                      <a16:colId xmlns:a16="http://schemas.microsoft.com/office/drawing/2014/main" val="3669701510"/>
                    </a:ext>
                  </a:extLst>
                </a:gridCol>
              </a:tblGrid>
              <a:tr h="28027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>
                      <a:noFill/>
                    </a:ln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C00000"/>
                          </a:solidFill>
                        </a:rPr>
                        <a:t>&lt;!&gt; first date on sheet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YYYY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MM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DD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OPERATOR(S) INITIALS</a:t>
                      </a:r>
                    </a:p>
                  </a:txBody>
                  <a:tcPr>
                    <a:lnL>
                      <a:noFill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343022"/>
                  </a:ext>
                </a:extLst>
              </a:tr>
              <a:tr h="28027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>
                      <a:noFill/>
                    </a:ln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LOG-SAMPLES_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_STATION-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0        0        0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_ASM-SS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672710"/>
                  </a:ext>
                </a:extLst>
              </a:tr>
              <a:tr h="0">
                <a:tc gridSpan="20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822773022"/>
                  </a:ext>
                </a:extLst>
              </a:tr>
              <a:tr h="0">
                <a:tc gridSpan="20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18813352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UTC DATE/TIME START</a:t>
                      </a:r>
                    </a:p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(YYYY.MM.DD   HH:MM)</a:t>
                      </a:r>
                    </a:p>
                    <a:p>
                      <a:pPr algn="ctr"/>
                      <a:r>
                        <a:rPr lang="en-GB" sz="1000" b="1" u="sng" dirty="0">
                          <a:solidFill>
                            <a:schemeClr val="tx1"/>
                          </a:solidFill>
                          <a:latin typeface="+mn-lt"/>
                        </a:rPr>
                        <a:t>when you put NEW FILTERS IN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ASM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 err="1">
                          <a:solidFill>
                            <a:schemeClr val="tx1"/>
                          </a:solidFill>
                          <a:latin typeface="+mn-lt"/>
                        </a:rPr>
                        <a:t>Whirlpack</a:t>
                      </a:r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FRZ -20°C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Filter serial n°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Activity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Tick as many as needed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UTC DATE/TIME END</a:t>
                      </a:r>
                    </a:p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(YYYY.MM.DD   HH:MM)</a:t>
                      </a:r>
                    </a:p>
                    <a:p>
                      <a:pPr algn="ctr"/>
                      <a:r>
                        <a:rPr lang="en-GB" sz="1000" b="1" u="sng" dirty="0">
                          <a:solidFill>
                            <a:schemeClr val="tx1"/>
                          </a:solidFill>
                          <a:latin typeface="+mn-lt"/>
                        </a:rPr>
                        <a:t>when you take FILTERS OUT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UTC DATE/TIME END</a:t>
                      </a:r>
                    </a:p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(YYYY.MM.DD   HH:MM)</a:t>
                      </a:r>
                    </a:p>
                    <a:p>
                      <a:pPr algn="ctr"/>
                      <a:r>
                        <a:rPr lang="en-GB" sz="1000" b="1" u="sng" dirty="0">
                          <a:solidFill>
                            <a:schemeClr val="tx1"/>
                          </a:solidFill>
                          <a:latin typeface="+mn-lt"/>
                        </a:rPr>
                        <a:t>when you take FILTERS OUT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43478936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sailing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on station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in port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975401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sailing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on station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in port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1987828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sailing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on station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in port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569984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sailing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on station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in port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471579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CONTROL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END time on line above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Do this after putting filters for the next sampling</a:t>
                      </a: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, i.e. you put in a first set of filters and store them immediately for the control, and you put in a second set of filters for the next sampling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No time stamp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700167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sailing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on station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in port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054418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sailing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on station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in port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035668"/>
                  </a:ext>
                </a:extLst>
              </a:tr>
              <a:tr h="315306">
                <a:tc gridSpan="20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i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422300"/>
                  </a:ext>
                </a:extLst>
              </a:tr>
              <a:tr h="315306">
                <a:tc gridSpan="20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i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792092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097929B8-0B64-4ACD-B878-CE9561F9A021}"/>
              </a:ext>
            </a:extLst>
          </p:cNvPr>
          <p:cNvSpPr/>
          <p:nvPr/>
        </p:nvSpPr>
        <p:spPr>
          <a:xfrm>
            <a:off x="322862" y="156020"/>
            <a:ext cx="2181866" cy="3981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5282848-FDC6-4F48-8DD9-DABD759778A0}"/>
              </a:ext>
            </a:extLst>
          </p:cNvPr>
          <p:cNvSpPr/>
          <p:nvPr/>
        </p:nvSpPr>
        <p:spPr>
          <a:xfrm>
            <a:off x="-500" y="554000"/>
            <a:ext cx="9906000" cy="94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EEE054A-9BCB-4D3F-A79B-AEBD2E6EA8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22" y="174417"/>
            <a:ext cx="1967326" cy="468352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A36A85E7-62EE-4E66-BF51-23D348D8F71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7"/>
          <a:stretch/>
        </p:blipFill>
        <p:spPr>
          <a:xfrm>
            <a:off x="8049344" y="30022"/>
            <a:ext cx="873184" cy="636994"/>
          </a:xfrm>
          <a:prstGeom prst="rect">
            <a:avLst/>
          </a:prstGeom>
        </p:spPr>
      </p:pic>
      <p:sp>
        <p:nvSpPr>
          <p:cNvPr id="10" name="Google Shape;167;p4">
            <a:extLst>
              <a:ext uri="{FF2B5EF4-FFF2-40B4-BE49-F238E27FC236}">
                <a16:creationId xmlns:a16="http://schemas.microsoft.com/office/drawing/2014/main" id="{DA33DA45-C764-4DFC-8834-0580F5A07AC4}"/>
              </a:ext>
            </a:extLst>
          </p:cNvPr>
          <p:cNvSpPr txBox="1"/>
          <p:nvPr/>
        </p:nvSpPr>
        <p:spPr>
          <a:xfrm>
            <a:off x="7122263" y="6612640"/>
            <a:ext cx="2766910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LOG-SAMPLES_ASM-SS_recto_V22032023 </a:t>
            </a:r>
            <a:endParaRPr sz="1000" i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ED77FB4-0951-416C-8242-B7565C1F5EE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418" y="731864"/>
            <a:ext cx="483808" cy="483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356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" name="Table 13">
            <a:extLst>
              <a:ext uri="{FF2B5EF4-FFF2-40B4-BE49-F238E27FC236}">
                <a16:creationId xmlns:a16="http://schemas.microsoft.com/office/drawing/2014/main" id="{CCEF7B07-2320-486E-B122-1CC116B30AA3}"/>
              </a:ext>
            </a:extLst>
          </p:cNvPr>
          <p:cNvGraphicFramePr>
            <a:graphicFrameLocks noGrp="1"/>
          </p:cNvGraphicFramePr>
          <p:nvPr/>
        </p:nvGraphicFramePr>
        <p:xfrm>
          <a:off x="92068" y="685230"/>
          <a:ext cx="9720863" cy="59094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3097">
                  <a:extLst>
                    <a:ext uri="{9D8B030D-6E8A-4147-A177-3AD203B41FA5}">
                      <a16:colId xmlns:a16="http://schemas.microsoft.com/office/drawing/2014/main" val="1138299414"/>
                    </a:ext>
                  </a:extLst>
                </a:gridCol>
                <a:gridCol w="175154">
                  <a:extLst>
                    <a:ext uri="{9D8B030D-6E8A-4147-A177-3AD203B41FA5}">
                      <a16:colId xmlns:a16="http://schemas.microsoft.com/office/drawing/2014/main" val="4239937042"/>
                    </a:ext>
                  </a:extLst>
                </a:gridCol>
                <a:gridCol w="787943">
                  <a:extLst>
                    <a:ext uri="{9D8B030D-6E8A-4147-A177-3AD203B41FA5}">
                      <a16:colId xmlns:a16="http://schemas.microsoft.com/office/drawing/2014/main" val="1189443647"/>
                    </a:ext>
                  </a:extLst>
                </a:gridCol>
                <a:gridCol w="594122">
                  <a:extLst>
                    <a:ext uri="{9D8B030D-6E8A-4147-A177-3AD203B41FA5}">
                      <a16:colId xmlns:a16="http://schemas.microsoft.com/office/drawing/2014/main" val="3551183557"/>
                    </a:ext>
                  </a:extLst>
                </a:gridCol>
                <a:gridCol w="368974">
                  <a:extLst>
                    <a:ext uri="{9D8B030D-6E8A-4147-A177-3AD203B41FA5}">
                      <a16:colId xmlns:a16="http://schemas.microsoft.com/office/drawing/2014/main" val="732753125"/>
                    </a:ext>
                  </a:extLst>
                </a:gridCol>
                <a:gridCol w="334955">
                  <a:extLst>
                    <a:ext uri="{9D8B030D-6E8A-4147-A177-3AD203B41FA5}">
                      <a16:colId xmlns:a16="http://schemas.microsoft.com/office/drawing/2014/main" val="2398041461"/>
                    </a:ext>
                  </a:extLst>
                </a:gridCol>
                <a:gridCol w="467828">
                  <a:extLst>
                    <a:ext uri="{9D8B030D-6E8A-4147-A177-3AD203B41FA5}">
                      <a16:colId xmlns:a16="http://schemas.microsoft.com/office/drawing/2014/main" val="863067746"/>
                    </a:ext>
                  </a:extLst>
                </a:gridCol>
                <a:gridCol w="160315">
                  <a:extLst>
                    <a:ext uri="{9D8B030D-6E8A-4147-A177-3AD203B41FA5}">
                      <a16:colId xmlns:a16="http://schemas.microsoft.com/office/drawing/2014/main" val="3967949681"/>
                    </a:ext>
                  </a:extLst>
                </a:gridCol>
                <a:gridCol w="357966">
                  <a:extLst>
                    <a:ext uri="{9D8B030D-6E8A-4147-A177-3AD203B41FA5}">
                      <a16:colId xmlns:a16="http://schemas.microsoft.com/office/drawing/2014/main" val="1430197411"/>
                    </a:ext>
                  </a:extLst>
                </a:gridCol>
                <a:gridCol w="605129">
                  <a:extLst>
                    <a:ext uri="{9D8B030D-6E8A-4147-A177-3AD203B41FA5}">
                      <a16:colId xmlns:a16="http://schemas.microsoft.com/office/drawing/2014/main" val="1723951015"/>
                    </a:ext>
                  </a:extLst>
                </a:gridCol>
                <a:gridCol w="468845">
                  <a:extLst>
                    <a:ext uri="{9D8B030D-6E8A-4147-A177-3AD203B41FA5}">
                      <a16:colId xmlns:a16="http://schemas.microsoft.com/office/drawing/2014/main" val="102927534"/>
                    </a:ext>
                  </a:extLst>
                </a:gridCol>
                <a:gridCol w="261963">
                  <a:extLst>
                    <a:ext uri="{9D8B030D-6E8A-4147-A177-3AD203B41FA5}">
                      <a16:colId xmlns:a16="http://schemas.microsoft.com/office/drawing/2014/main" val="3499709577"/>
                    </a:ext>
                  </a:extLst>
                </a:gridCol>
                <a:gridCol w="232288">
                  <a:extLst>
                    <a:ext uri="{9D8B030D-6E8A-4147-A177-3AD203B41FA5}">
                      <a16:colId xmlns:a16="http://schemas.microsoft.com/office/drawing/2014/main" val="2171064487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1172119774"/>
                    </a:ext>
                  </a:extLst>
                </a:gridCol>
                <a:gridCol w="261963">
                  <a:extLst>
                    <a:ext uri="{9D8B030D-6E8A-4147-A177-3AD203B41FA5}">
                      <a16:colId xmlns:a16="http://schemas.microsoft.com/office/drawing/2014/main" val="1318552648"/>
                    </a:ext>
                  </a:extLst>
                </a:gridCol>
                <a:gridCol w="671458">
                  <a:extLst>
                    <a:ext uri="{9D8B030D-6E8A-4147-A177-3AD203B41FA5}">
                      <a16:colId xmlns:a16="http://schemas.microsoft.com/office/drawing/2014/main" val="3067397416"/>
                    </a:ext>
                  </a:extLst>
                </a:gridCol>
                <a:gridCol w="848988">
                  <a:extLst>
                    <a:ext uri="{9D8B030D-6E8A-4147-A177-3AD203B41FA5}">
                      <a16:colId xmlns:a16="http://schemas.microsoft.com/office/drawing/2014/main" val="3427836697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2018192047"/>
                    </a:ext>
                  </a:extLst>
                </a:gridCol>
                <a:gridCol w="963097">
                  <a:extLst>
                    <a:ext uri="{9D8B030D-6E8A-4147-A177-3AD203B41FA5}">
                      <a16:colId xmlns:a16="http://schemas.microsoft.com/office/drawing/2014/main" val="2970078227"/>
                    </a:ext>
                  </a:extLst>
                </a:gridCol>
                <a:gridCol w="612223">
                  <a:extLst>
                    <a:ext uri="{9D8B030D-6E8A-4147-A177-3AD203B41FA5}">
                      <a16:colId xmlns:a16="http://schemas.microsoft.com/office/drawing/2014/main" val="734179771"/>
                    </a:ext>
                  </a:extLst>
                </a:gridCol>
                <a:gridCol w="350875">
                  <a:extLst>
                    <a:ext uri="{9D8B030D-6E8A-4147-A177-3AD203B41FA5}">
                      <a16:colId xmlns:a16="http://schemas.microsoft.com/office/drawing/2014/main" val="3669701510"/>
                    </a:ext>
                  </a:extLst>
                </a:gridCol>
              </a:tblGrid>
              <a:tr h="28028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343022"/>
                  </a:ext>
                </a:extLst>
              </a:tr>
              <a:tr h="28028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672710"/>
                  </a:ext>
                </a:extLst>
              </a:tr>
              <a:tr h="0">
                <a:tc gridSpan="2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822773022"/>
                  </a:ext>
                </a:extLst>
              </a:tr>
              <a:tr h="0">
                <a:tc gridSpan="2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18813352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COMMENTS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43478936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975401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1987828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569984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471579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700167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054418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035668"/>
                  </a:ext>
                </a:extLst>
              </a:tr>
              <a:tr h="315319">
                <a:tc gridSpan="2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i="1" dirty="0">
                        <a:latin typeface="Arial Narrow" panose="020B0606020202030204" pitchFamily="34" charset="0"/>
                      </a:endParaRPr>
                    </a:p>
                  </a:txBody>
                  <a:tcPr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422300"/>
                  </a:ext>
                </a:extLst>
              </a:tr>
              <a:tr h="315319">
                <a:tc gridSpan="2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i="1" dirty="0">
                        <a:latin typeface="Arial Narrow" panose="020B0606020202030204" pitchFamily="34" charset="0"/>
                      </a:endParaRPr>
                    </a:p>
                  </a:txBody>
                  <a:tcPr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792092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885050" y="246223"/>
            <a:ext cx="2766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  <a:latin typeface="Arial Narrow" panose="020B0606020202030204" pitchFamily="34" charset="0"/>
              </a:rPr>
              <a:t>S-LAB_FLOWCAM </a:t>
            </a:r>
            <a:endParaRPr lang="en-GB" sz="14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97929B8-0B64-4ACD-B878-CE9561F9A021}"/>
              </a:ext>
            </a:extLst>
          </p:cNvPr>
          <p:cNvSpPr/>
          <p:nvPr/>
        </p:nvSpPr>
        <p:spPr>
          <a:xfrm>
            <a:off x="322862" y="156020"/>
            <a:ext cx="2181866" cy="3981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5282848-FDC6-4F48-8DD9-DABD759778A0}"/>
              </a:ext>
            </a:extLst>
          </p:cNvPr>
          <p:cNvSpPr/>
          <p:nvPr/>
        </p:nvSpPr>
        <p:spPr>
          <a:xfrm>
            <a:off x="-500" y="554000"/>
            <a:ext cx="9906000" cy="94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BFA3AF-FD80-45E6-85D2-D3E40CF43069}"/>
              </a:ext>
            </a:extLst>
          </p:cNvPr>
          <p:cNvSpPr txBox="1"/>
          <p:nvPr/>
        </p:nvSpPr>
        <p:spPr>
          <a:xfrm>
            <a:off x="9275528" y="253338"/>
            <a:ext cx="5374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Arial Narrow" panose="020B0606020202030204" pitchFamily="34" charset="0"/>
              </a:rPr>
              <a:t>E0</a:t>
            </a:r>
          </a:p>
        </p:txBody>
      </p:sp>
      <p:graphicFrame>
        <p:nvGraphicFramePr>
          <p:cNvPr id="14" name="Table 4">
            <a:extLst>
              <a:ext uri="{FF2B5EF4-FFF2-40B4-BE49-F238E27FC236}">
                <a16:creationId xmlns:a16="http://schemas.microsoft.com/office/drawing/2014/main" id="{1E04EB27-971F-4916-8CC6-4AB5D7A93B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8356382"/>
              </p:ext>
            </p:extLst>
          </p:nvPr>
        </p:nvGraphicFramePr>
        <p:xfrm>
          <a:off x="-10827" y="267219"/>
          <a:ext cx="990000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2189061465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48892192"/>
                    </a:ext>
                  </a:extLst>
                </a:gridCol>
                <a:gridCol w="5360147">
                  <a:extLst>
                    <a:ext uri="{9D8B030D-6E8A-4147-A177-3AD203B41FA5}">
                      <a16:colId xmlns:a16="http://schemas.microsoft.com/office/drawing/2014/main" val="876301111"/>
                    </a:ext>
                  </a:extLst>
                </a:gridCol>
                <a:gridCol w="1335853">
                  <a:extLst>
                    <a:ext uri="{9D8B030D-6E8A-4147-A177-3AD203B41FA5}">
                      <a16:colId xmlns:a16="http://schemas.microsoft.com/office/drawing/2014/main" val="136144385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69671306"/>
                    </a:ext>
                  </a:extLst>
                </a:gridCol>
              </a:tblGrid>
              <a:tr h="293352"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LOG-SAMPLES_ASM-SERVICE-SITE </a:t>
                      </a:r>
                      <a:endParaRPr lang="en-GB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018498"/>
                  </a:ext>
                </a:extLst>
              </a:tr>
            </a:tbl>
          </a:graphicData>
        </a:graphic>
      </p:graphicFrame>
      <p:pic>
        <p:nvPicPr>
          <p:cNvPr id="15" name="Picture 29">
            <a:extLst>
              <a:ext uri="{FF2B5EF4-FFF2-40B4-BE49-F238E27FC236}">
                <a16:creationId xmlns:a16="http://schemas.microsoft.com/office/drawing/2014/main" id="{0C6828D4-AB60-412F-BA3B-8134464195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22" y="174417"/>
            <a:ext cx="1967326" cy="468352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C4AB7116-FE30-4573-919F-CDE93EEB85E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7"/>
          <a:stretch/>
        </p:blipFill>
        <p:spPr>
          <a:xfrm>
            <a:off x="8049344" y="30022"/>
            <a:ext cx="873184" cy="636994"/>
          </a:xfrm>
          <a:prstGeom prst="rect">
            <a:avLst/>
          </a:prstGeom>
        </p:spPr>
      </p:pic>
      <p:sp>
        <p:nvSpPr>
          <p:cNvPr id="11" name="Google Shape;167;p4">
            <a:extLst>
              <a:ext uri="{FF2B5EF4-FFF2-40B4-BE49-F238E27FC236}">
                <a16:creationId xmlns:a16="http://schemas.microsoft.com/office/drawing/2014/main" id="{4866EA9F-6811-4119-81F8-C3E147BF04CF}"/>
              </a:ext>
            </a:extLst>
          </p:cNvPr>
          <p:cNvSpPr txBox="1"/>
          <p:nvPr/>
        </p:nvSpPr>
        <p:spPr>
          <a:xfrm>
            <a:off x="7122263" y="6612640"/>
            <a:ext cx="2766910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r"/>
            <a:r>
              <a:rPr lang="en-GB" sz="10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LOG-SAMPLES_ASM-SS_verso_V22032023 </a:t>
            </a:r>
            <a:endParaRPr lang="en-GB" sz="1000" i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endParaRPr sz="1000" i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9D583D31-1633-4DEC-9D25-F77695599AA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146" y="735571"/>
            <a:ext cx="468352" cy="4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997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129837</TotalTime>
  <Words>338</Words>
  <Application>Microsoft Office PowerPoint</Application>
  <PresentationFormat>Format A4 (210 x 297 mm)</PresentationFormat>
  <Paragraphs>154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Calibri (Body)</vt:lpstr>
      <vt:lpstr>Office Theme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SPESANT</dc:creator>
  <cp:lastModifiedBy>Captain Tara</cp:lastModifiedBy>
  <cp:revision>631</cp:revision>
  <cp:lastPrinted>2022-07-09T15:48:35Z</cp:lastPrinted>
  <dcterms:created xsi:type="dcterms:W3CDTF">2016-05-07T18:32:47Z</dcterms:created>
  <dcterms:modified xsi:type="dcterms:W3CDTF">2023-07-28T13:21:50Z</dcterms:modified>
</cp:coreProperties>
</file>