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0" r:id="rId2"/>
    <p:sldId id="361" r:id="rId3"/>
  </p:sldIdLst>
  <p:sldSz cx="9906000" cy="6858000" type="A4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  <a:srgbClr val="006666"/>
    <a:srgbClr val="E46C0A"/>
    <a:srgbClr val="7030A0"/>
    <a:srgbClr val="FFFFCC"/>
    <a:srgbClr val="3399FF"/>
    <a:srgbClr val="993366"/>
    <a:srgbClr val="CC6600"/>
    <a:srgbClr val="0070C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76" autoAdjust="0"/>
  </p:normalViewPr>
  <p:slideViewPr>
    <p:cSldViewPr>
      <p:cViewPr varScale="1">
        <p:scale>
          <a:sx n="72" d="100"/>
          <a:sy n="72" d="100"/>
        </p:scale>
        <p:origin x="1092" y="66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23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36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r">
              <a:defRPr sz="1200"/>
            </a:lvl1pPr>
          </a:lstStyle>
          <a:p>
            <a:fld id="{DE862848-C551-46A0-A68E-C9902BD9758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9938"/>
            <a:ext cx="553878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015" tIns="43008" rIns="86015" bIns="430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090" y="4860927"/>
            <a:ext cx="5683886" cy="4605338"/>
          </a:xfrm>
          <a:prstGeom prst="rect">
            <a:avLst/>
          </a:prstGeom>
        </p:spPr>
        <p:txBody>
          <a:bodyPr vert="horz" lIns="86015" tIns="43008" rIns="86015" bIns="430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36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r">
              <a:defRPr sz="1200"/>
            </a:lvl1pPr>
          </a:lstStyle>
          <a:p>
            <a:fld id="{E266A126-6DDD-4871-BF27-245BC2E6237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1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250D-ED5D-4AC2-9F4D-79A6AEA640DC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77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20DA-7FD2-4463-804D-01120200CD3C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7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0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2EAB-10BF-4769-8575-8B04A6FEACF0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5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F8F8-A2D8-49BA-AC04-AD187DCE31C4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5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B4EA-82CA-4219-B189-676121A4E4E5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8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6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1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1B3B-DD6D-43BF-A06A-D377D5C4AC05}" type="datetime1">
              <a:rPr lang="en-GB" smtClean="0"/>
              <a:t>28/07/2023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82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3010-DA0A-4B0E-AB64-E13D2ABDB2F7}" type="datetime1">
              <a:rPr lang="en-GB" smtClean="0"/>
              <a:t>28/07/2023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82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86A8-A07F-4EBB-8CAA-25BCA88687E9}" type="datetime1">
              <a:rPr lang="en-GB" smtClean="0"/>
              <a:t>28/07/2023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7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9831-4496-4B33-83A9-6F6AC9ED9E2B}" type="datetime1">
              <a:rPr lang="en-GB" smtClean="0"/>
              <a:t>28/07/2023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5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A38A-3DE7-4470-9FA7-864CF283B1C1}" type="datetime1">
              <a:rPr lang="en-GB" smtClean="0"/>
              <a:t>28/07/2023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6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EE5-54F6-43E4-B12B-DA05DEA4E6B9}" type="datetime1">
              <a:rPr lang="en-GB" smtClean="0"/>
              <a:t>28/07/2023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6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E63C4-C2E8-473E-9A7A-0661F5DD4513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206805"/>
              </p:ext>
            </p:extLst>
          </p:nvPr>
        </p:nvGraphicFramePr>
        <p:xfrm>
          <a:off x="-10827" y="137805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LOG-SAMPLES_SML-SEA</a:t>
                      </a:r>
                      <a:r>
                        <a:rPr lang="fr-FR" sz="1400" b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-SURFACE-MICROLAYER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26606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424586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45003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0"/>
            <a:ext cx="873184" cy="53760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395173"/>
              </p:ext>
            </p:extLst>
          </p:nvPr>
        </p:nvGraphicFramePr>
        <p:xfrm>
          <a:off x="97014" y="1412777"/>
          <a:ext cx="9726822" cy="2128341"/>
        </p:xfrm>
        <a:graphic>
          <a:graphicData uri="http://schemas.openxmlformats.org/drawingml/2006/table">
            <a:tbl>
              <a:tblPr firstRow="1" firstCol="1" bandRow="1"/>
              <a:tblGrid>
                <a:gridCol w="1459262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554952">
                  <a:extLst>
                    <a:ext uri="{9D8B030D-6E8A-4147-A177-3AD203B41FA5}">
                      <a16:colId xmlns:a16="http://schemas.microsoft.com/office/drawing/2014/main" val="3786201691"/>
                    </a:ext>
                  </a:extLst>
                </a:gridCol>
                <a:gridCol w="1631503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08529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187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Protocol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Quantity, Container Storage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1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Comments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415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SML-FC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1.5ml sample + 30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Glute 25%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489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SML-CP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(5ml)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3ml sample + 750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Glycerol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 (-80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430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SML-320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3μm PC 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SML-320-1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494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SML-023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0.22μm PC 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SML-023-1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 SML-023-2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8741" y="548680"/>
          <a:ext cx="9720864" cy="77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HH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_SML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125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52389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516112"/>
              </p:ext>
            </p:extLst>
          </p:nvPr>
        </p:nvGraphicFramePr>
        <p:xfrm>
          <a:off x="97014" y="1128503"/>
          <a:ext cx="972086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867">
                  <a:extLst>
                    <a:ext uri="{9D8B030D-6E8A-4147-A177-3AD203B41FA5}">
                      <a16:colId xmlns:a16="http://schemas.microsoft.com/office/drawing/2014/main" val="339985212"/>
                    </a:ext>
                  </a:extLst>
                </a:gridCol>
                <a:gridCol w="310349">
                  <a:extLst>
                    <a:ext uri="{9D8B030D-6E8A-4147-A177-3AD203B41FA5}">
                      <a16:colId xmlns:a16="http://schemas.microsoft.com/office/drawing/2014/main" val="2514368931"/>
                    </a:ext>
                  </a:extLst>
                </a:gridCol>
                <a:gridCol w="1723961">
                  <a:extLst>
                    <a:ext uri="{9D8B030D-6E8A-4147-A177-3AD203B41FA5}">
                      <a16:colId xmlns:a16="http://schemas.microsoft.com/office/drawing/2014/main" val="3515498103"/>
                    </a:ext>
                  </a:extLst>
                </a:gridCol>
                <a:gridCol w="706255">
                  <a:extLst>
                    <a:ext uri="{9D8B030D-6E8A-4147-A177-3AD203B41FA5}">
                      <a16:colId xmlns:a16="http://schemas.microsoft.com/office/drawing/2014/main" val="91536303"/>
                    </a:ext>
                  </a:extLst>
                </a:gridCol>
                <a:gridCol w="805913">
                  <a:extLst>
                    <a:ext uri="{9D8B030D-6E8A-4147-A177-3AD203B41FA5}">
                      <a16:colId xmlns:a16="http://schemas.microsoft.com/office/drawing/2014/main" val="9977727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71267246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4340065"/>
                    </a:ext>
                  </a:extLst>
                </a:gridCol>
                <a:gridCol w="742151">
                  <a:extLst>
                    <a:ext uri="{9D8B030D-6E8A-4147-A177-3AD203B41FA5}">
                      <a16:colId xmlns:a16="http://schemas.microsoft.com/office/drawing/2014/main" val="3365356286"/>
                    </a:ext>
                  </a:extLst>
                </a:gridCol>
              </a:tblGrid>
              <a:tr h="2382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Water Collection</a:t>
                      </a:r>
                      <a:endParaRPr lang="en-US" sz="1400" b="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       Number of dips:</a:t>
                      </a:r>
                      <a:endParaRPr lang="en-US" sz="1400" b="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Volume Collected (L)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75143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253549"/>
              </p:ext>
            </p:extLst>
          </p:nvPr>
        </p:nvGraphicFramePr>
        <p:xfrm>
          <a:off x="97014" y="4409408"/>
          <a:ext cx="9726822" cy="2197990"/>
        </p:xfrm>
        <a:graphic>
          <a:graphicData uri="http://schemas.openxmlformats.org/drawingml/2006/table">
            <a:tbl>
              <a:tblPr firstRow="1" firstCol="1" bandRow="1"/>
              <a:tblGrid>
                <a:gridCol w="1459262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554952">
                  <a:extLst>
                    <a:ext uri="{9D8B030D-6E8A-4147-A177-3AD203B41FA5}">
                      <a16:colId xmlns:a16="http://schemas.microsoft.com/office/drawing/2014/main" val="3786201691"/>
                    </a:ext>
                  </a:extLst>
                </a:gridCol>
                <a:gridCol w="1631503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08529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18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Protocol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Quantity, Container Storage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1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Comments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43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SML-FC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1.5ml sample + 30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Glute 25%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512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SML-CP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(5ml)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3ml sample + 750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Glycerol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 (-80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451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SML-320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3μm PC 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SML-320-1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545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SML-023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0.22μm PC 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SML-023-1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667068"/>
              </p:ext>
            </p:extLst>
          </p:nvPr>
        </p:nvGraphicFramePr>
        <p:xfrm>
          <a:off x="100280" y="3541118"/>
          <a:ext cx="9720864" cy="792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304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HH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235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_SML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235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52389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891877"/>
              </p:ext>
            </p:extLst>
          </p:nvPr>
        </p:nvGraphicFramePr>
        <p:xfrm>
          <a:off x="103546" y="4100057"/>
          <a:ext cx="972086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867">
                  <a:extLst>
                    <a:ext uri="{9D8B030D-6E8A-4147-A177-3AD203B41FA5}">
                      <a16:colId xmlns:a16="http://schemas.microsoft.com/office/drawing/2014/main" val="339985212"/>
                    </a:ext>
                  </a:extLst>
                </a:gridCol>
                <a:gridCol w="310349">
                  <a:extLst>
                    <a:ext uri="{9D8B030D-6E8A-4147-A177-3AD203B41FA5}">
                      <a16:colId xmlns:a16="http://schemas.microsoft.com/office/drawing/2014/main" val="2514368931"/>
                    </a:ext>
                  </a:extLst>
                </a:gridCol>
                <a:gridCol w="1723961">
                  <a:extLst>
                    <a:ext uri="{9D8B030D-6E8A-4147-A177-3AD203B41FA5}">
                      <a16:colId xmlns:a16="http://schemas.microsoft.com/office/drawing/2014/main" val="3515498103"/>
                    </a:ext>
                  </a:extLst>
                </a:gridCol>
                <a:gridCol w="706255">
                  <a:extLst>
                    <a:ext uri="{9D8B030D-6E8A-4147-A177-3AD203B41FA5}">
                      <a16:colId xmlns:a16="http://schemas.microsoft.com/office/drawing/2014/main" val="91536303"/>
                    </a:ext>
                  </a:extLst>
                </a:gridCol>
                <a:gridCol w="805913">
                  <a:extLst>
                    <a:ext uri="{9D8B030D-6E8A-4147-A177-3AD203B41FA5}">
                      <a16:colId xmlns:a16="http://schemas.microsoft.com/office/drawing/2014/main" val="9977727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712672463"/>
                    </a:ext>
                  </a:extLst>
                </a:gridCol>
                <a:gridCol w="932885">
                  <a:extLst>
                    <a:ext uri="{9D8B030D-6E8A-4147-A177-3AD203B41FA5}">
                      <a16:colId xmlns:a16="http://schemas.microsoft.com/office/drawing/2014/main" val="314340065"/>
                    </a:ext>
                  </a:extLst>
                </a:gridCol>
                <a:gridCol w="961394">
                  <a:extLst>
                    <a:ext uri="{9D8B030D-6E8A-4147-A177-3AD203B41FA5}">
                      <a16:colId xmlns:a16="http://schemas.microsoft.com/office/drawing/2014/main" val="3365356286"/>
                    </a:ext>
                  </a:extLst>
                </a:gridCol>
              </a:tblGrid>
              <a:tr h="225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Water Collection</a:t>
                      </a:r>
                      <a:endParaRPr lang="en-US" sz="1400" b="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Number of dips:</a:t>
                      </a:r>
                      <a:endParaRPr lang="en-US" sz="1400" b="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Volume Collected (L)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75143"/>
                  </a:ext>
                </a:extLst>
              </a:tr>
            </a:tbl>
          </a:graphicData>
        </a:graphic>
      </p:graphicFrame>
      <p:sp>
        <p:nvSpPr>
          <p:cNvPr id="13" name="Google Shape;167;p4">
            <a:extLst>
              <a:ext uri="{FF2B5EF4-FFF2-40B4-BE49-F238E27FC236}">
                <a16:creationId xmlns:a16="http://schemas.microsoft.com/office/drawing/2014/main" id="{FE4291AA-EA66-40DC-B243-AF019DE42A54}"/>
              </a:ext>
            </a:extLst>
          </p:cNvPr>
          <p:cNvSpPr txBox="1"/>
          <p:nvPr/>
        </p:nvSpPr>
        <p:spPr>
          <a:xfrm>
            <a:off x="7122263" y="6612640"/>
            <a:ext cx="27669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LOG-SAMPLES_SML_recto_V22032023 </a:t>
            </a:r>
            <a:endParaRPr lang="en-GB"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6A8EEC-4BBB-4ED8-8D8E-B8E359847364}"/>
              </a:ext>
            </a:extLst>
          </p:cNvPr>
          <p:cNvSpPr/>
          <p:nvPr/>
        </p:nvSpPr>
        <p:spPr>
          <a:xfrm>
            <a:off x="9357277" y="167184"/>
            <a:ext cx="360040" cy="228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8F97E2E-1035-4A93-9E47-31093D1CE4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0" y="562985"/>
            <a:ext cx="413403" cy="41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566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678458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LOG-SAMPLES_BVOC-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Biogenic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volotile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organic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compounds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033632"/>
              </p:ext>
            </p:extLst>
          </p:nvPr>
        </p:nvGraphicFramePr>
        <p:xfrm>
          <a:off x="78741" y="3896102"/>
          <a:ext cx="9720864" cy="2790823"/>
        </p:xfrm>
        <a:graphic>
          <a:graphicData uri="http://schemas.openxmlformats.org/drawingml/2006/table">
            <a:tbl>
              <a:tblPr firstRow="1" firstCol="1" bandRow="1"/>
              <a:tblGrid>
                <a:gridCol w="9720864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</a:tblGrid>
              <a:tr h="34255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/>
                          </a:solidFill>
                          <a:latin typeface="+mn-lt"/>
                        </a:rPr>
                        <a:t>COMMENTS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6708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6750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1102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294109"/>
                  </a:ext>
                </a:extLst>
              </a:tr>
            </a:tbl>
          </a:graphicData>
        </a:graphic>
      </p:graphicFrame>
      <p:sp>
        <p:nvSpPr>
          <p:cNvPr id="9" name="Google Shape;167;p4">
            <a:extLst>
              <a:ext uri="{FF2B5EF4-FFF2-40B4-BE49-F238E27FC236}">
                <a16:creationId xmlns:a16="http://schemas.microsoft.com/office/drawing/2014/main" id="{73ADC6AA-A782-42D7-8293-4888914145F4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LOG-SAMPLES_BVOC_verso_V22032023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41B477-E033-4473-A751-E55C3752F474}"/>
              </a:ext>
            </a:extLst>
          </p:cNvPr>
          <p:cNvSpPr/>
          <p:nvPr/>
        </p:nvSpPr>
        <p:spPr>
          <a:xfrm>
            <a:off x="9357277" y="291474"/>
            <a:ext cx="360040" cy="228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 21">
            <a:extLst>
              <a:ext uri="{FF2B5EF4-FFF2-40B4-BE49-F238E27FC236}">
                <a16:creationId xmlns:a16="http://schemas.microsoft.com/office/drawing/2014/main" id="{17C27B22-AE50-384F-3DE7-717ACA1B7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1508"/>
              </p:ext>
            </p:extLst>
          </p:nvPr>
        </p:nvGraphicFramePr>
        <p:xfrm>
          <a:off x="65968" y="1622258"/>
          <a:ext cx="9726822" cy="2197990"/>
        </p:xfrm>
        <a:graphic>
          <a:graphicData uri="http://schemas.openxmlformats.org/drawingml/2006/table">
            <a:tbl>
              <a:tblPr firstRow="1" firstCol="1" bandRow="1"/>
              <a:tblGrid>
                <a:gridCol w="1459262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554952">
                  <a:extLst>
                    <a:ext uri="{9D8B030D-6E8A-4147-A177-3AD203B41FA5}">
                      <a16:colId xmlns:a16="http://schemas.microsoft.com/office/drawing/2014/main" val="3786201691"/>
                    </a:ext>
                  </a:extLst>
                </a:gridCol>
                <a:gridCol w="1631503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08529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18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Protocol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Quantity, Container Storage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1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Comments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43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SML-FC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1.5ml sample + 30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Glute 25%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512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SML-CP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(5ml)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3ml sample + 750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Glycerol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 (-80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451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SML-320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3μm PC 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SML-320-1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545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SML-023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0.22μm PC 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SML-023-1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</a:tbl>
          </a:graphicData>
        </a:graphic>
      </p:graphicFrame>
      <p:graphicFrame>
        <p:nvGraphicFramePr>
          <p:cNvPr id="7" name="Table 22">
            <a:extLst>
              <a:ext uri="{FF2B5EF4-FFF2-40B4-BE49-F238E27FC236}">
                <a16:creationId xmlns:a16="http://schemas.microsoft.com/office/drawing/2014/main" id="{99E40AC3-FDEB-A31C-11EA-07F6A6491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229673"/>
              </p:ext>
            </p:extLst>
          </p:nvPr>
        </p:nvGraphicFramePr>
        <p:xfrm>
          <a:off x="69234" y="753968"/>
          <a:ext cx="9720864" cy="792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304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HH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235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_SML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235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52389"/>
                  </a:ext>
                </a:extLst>
              </a:tr>
            </a:tbl>
          </a:graphicData>
        </a:graphic>
      </p:graphicFrame>
      <p:graphicFrame>
        <p:nvGraphicFramePr>
          <p:cNvPr id="11" name="Table 23">
            <a:extLst>
              <a:ext uri="{FF2B5EF4-FFF2-40B4-BE49-F238E27FC236}">
                <a16:creationId xmlns:a16="http://schemas.microsoft.com/office/drawing/2014/main" id="{C6863A53-93DD-B503-48D5-AB961D7A0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479957"/>
              </p:ext>
            </p:extLst>
          </p:nvPr>
        </p:nvGraphicFramePr>
        <p:xfrm>
          <a:off x="72500" y="1312907"/>
          <a:ext cx="972086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867">
                  <a:extLst>
                    <a:ext uri="{9D8B030D-6E8A-4147-A177-3AD203B41FA5}">
                      <a16:colId xmlns:a16="http://schemas.microsoft.com/office/drawing/2014/main" val="339985212"/>
                    </a:ext>
                  </a:extLst>
                </a:gridCol>
                <a:gridCol w="310349">
                  <a:extLst>
                    <a:ext uri="{9D8B030D-6E8A-4147-A177-3AD203B41FA5}">
                      <a16:colId xmlns:a16="http://schemas.microsoft.com/office/drawing/2014/main" val="2514368931"/>
                    </a:ext>
                  </a:extLst>
                </a:gridCol>
                <a:gridCol w="1723961">
                  <a:extLst>
                    <a:ext uri="{9D8B030D-6E8A-4147-A177-3AD203B41FA5}">
                      <a16:colId xmlns:a16="http://schemas.microsoft.com/office/drawing/2014/main" val="3515498103"/>
                    </a:ext>
                  </a:extLst>
                </a:gridCol>
                <a:gridCol w="706255">
                  <a:extLst>
                    <a:ext uri="{9D8B030D-6E8A-4147-A177-3AD203B41FA5}">
                      <a16:colId xmlns:a16="http://schemas.microsoft.com/office/drawing/2014/main" val="91536303"/>
                    </a:ext>
                  </a:extLst>
                </a:gridCol>
                <a:gridCol w="805913">
                  <a:extLst>
                    <a:ext uri="{9D8B030D-6E8A-4147-A177-3AD203B41FA5}">
                      <a16:colId xmlns:a16="http://schemas.microsoft.com/office/drawing/2014/main" val="9977727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712672463"/>
                    </a:ext>
                  </a:extLst>
                </a:gridCol>
                <a:gridCol w="932885">
                  <a:extLst>
                    <a:ext uri="{9D8B030D-6E8A-4147-A177-3AD203B41FA5}">
                      <a16:colId xmlns:a16="http://schemas.microsoft.com/office/drawing/2014/main" val="314340065"/>
                    </a:ext>
                  </a:extLst>
                </a:gridCol>
                <a:gridCol w="961394">
                  <a:extLst>
                    <a:ext uri="{9D8B030D-6E8A-4147-A177-3AD203B41FA5}">
                      <a16:colId xmlns:a16="http://schemas.microsoft.com/office/drawing/2014/main" val="3365356286"/>
                    </a:ext>
                  </a:extLst>
                </a:gridCol>
              </a:tblGrid>
              <a:tr h="225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Water Collection</a:t>
                      </a:r>
                      <a:endParaRPr lang="en-US" sz="1400" b="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Number of dips:</a:t>
                      </a:r>
                      <a:endParaRPr lang="en-US" sz="1400" b="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Volume Collected (L)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75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97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129839</TotalTime>
  <Words>455</Words>
  <Application>Microsoft Office PowerPoint</Application>
  <PresentationFormat>Format A4 (210 x 297 mm)</PresentationFormat>
  <Paragraphs>195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(Body)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SPESANT</dc:creator>
  <cp:lastModifiedBy>Captain Tara</cp:lastModifiedBy>
  <cp:revision>632</cp:revision>
  <cp:lastPrinted>2022-07-09T15:48:35Z</cp:lastPrinted>
  <dcterms:created xsi:type="dcterms:W3CDTF">2016-05-07T18:32:47Z</dcterms:created>
  <dcterms:modified xsi:type="dcterms:W3CDTF">2023-07-28T13:53:38Z</dcterms:modified>
</cp:coreProperties>
</file>