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0" r:id="rId2"/>
    <p:sldId id="361" r:id="rId3"/>
  </p:sldIdLst>
  <p:sldSz cx="9906000" cy="6858000" type="A4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006666"/>
    <a:srgbClr val="E46C0A"/>
    <a:srgbClr val="7030A0"/>
    <a:srgbClr val="FFFFCC"/>
    <a:srgbClr val="3399FF"/>
    <a:srgbClr val="993366"/>
    <a:srgbClr val="CC6600"/>
    <a:srgbClr val="0070C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76" autoAdjust="0"/>
  </p:normalViewPr>
  <p:slideViewPr>
    <p:cSldViewPr>
      <p:cViewPr varScale="1">
        <p:scale>
          <a:sx n="72" d="100"/>
          <a:sy n="72" d="100"/>
        </p:scale>
        <p:origin x="1092" y="66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23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36" y="4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/>
          <a:lstStyle>
            <a:lvl1pPr algn="r">
              <a:defRPr sz="1200"/>
            </a:lvl1pPr>
          </a:lstStyle>
          <a:p>
            <a:fld id="{DE862848-C551-46A0-A68E-C9902BD97582}" type="datetimeFigureOut">
              <a:rPr lang="en-GB" smtClean="0"/>
              <a:t>28/07/2023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8787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015" tIns="43008" rIns="86015" bIns="430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090" y="4860927"/>
            <a:ext cx="5683886" cy="4605338"/>
          </a:xfrm>
          <a:prstGeom prst="rect">
            <a:avLst/>
          </a:prstGeom>
        </p:spPr>
        <p:txBody>
          <a:bodyPr vert="horz" lIns="86015" tIns="43008" rIns="86015" bIns="430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36" y="9721853"/>
            <a:ext cx="3078639" cy="511175"/>
          </a:xfrm>
          <a:prstGeom prst="rect">
            <a:avLst/>
          </a:prstGeom>
        </p:spPr>
        <p:txBody>
          <a:bodyPr vert="horz" lIns="86015" tIns="43008" rIns="86015" bIns="43008" rtlCol="0" anchor="b"/>
          <a:lstStyle>
            <a:lvl1pPr algn="r">
              <a:defRPr sz="1200"/>
            </a:lvl1pPr>
          </a:lstStyle>
          <a:p>
            <a:fld id="{E266A126-6DDD-4871-BF27-245BC2E623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10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50D-ED5D-4AC2-9F4D-79A6AEA640DC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77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820DA-7FD2-4463-804D-01120200CD3C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07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0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6" y="274640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2EAB-10BF-4769-8575-8B04A6FEACF0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5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F8F8-A2D8-49BA-AC04-AD187DCE31C4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4EA-82CA-4219-B189-676121A4E4E5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68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6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1B3B-DD6D-43BF-A06A-D377D5C4AC05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82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3010-DA0A-4B0E-AB64-E13D2ABDB2F7}" type="datetime1">
              <a:rPr lang="en-GB" smtClean="0"/>
              <a:t>28/07/2023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786A8-A07F-4EBB-8CAA-25BCA88687E9}" type="datetime1">
              <a:rPr lang="en-GB" smtClean="0"/>
              <a:t>28/07/2023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39831-4496-4B33-83A9-6F6AC9ED9E2B}" type="datetime1">
              <a:rPr lang="en-GB" smtClean="0"/>
              <a:t>28/07/2023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5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A38A-3DE7-4470-9FA7-864CF283B1C1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6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EE5-54F6-43E4-B12B-DA05DEA4E6B9}" type="datetime1">
              <a:rPr lang="en-GB" smtClean="0"/>
              <a:t>28/07/2023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6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63C4-C2E8-473E-9A7A-0661F5DD4513}" type="datetime1">
              <a:rPr lang="en-GB" smtClean="0"/>
              <a:t>28/07/2023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8671-8DBF-4C83-A6A3-096D68240E1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7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06805"/>
              </p:ext>
            </p:extLst>
          </p:nvPr>
        </p:nvGraphicFramePr>
        <p:xfrm>
          <a:off x="-10827" y="137805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LOG-SAMPLES_SML-SEA</a:t>
                      </a:r>
                      <a:r>
                        <a:rPr lang="fr-FR" sz="14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-SURFACE-MICROLAYER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26606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424586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45003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0"/>
            <a:ext cx="873184" cy="53760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395173"/>
              </p:ext>
            </p:extLst>
          </p:nvPr>
        </p:nvGraphicFramePr>
        <p:xfrm>
          <a:off x="97014" y="1412777"/>
          <a:ext cx="9726822" cy="2128341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7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15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48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30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494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 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741" y="548680"/>
          <a:ext cx="9720864" cy="77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1257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16112"/>
              </p:ext>
            </p:extLst>
          </p:nvPr>
        </p:nvGraphicFramePr>
        <p:xfrm>
          <a:off x="97014" y="1128503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742151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382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         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253549"/>
              </p:ext>
            </p:extLst>
          </p:nvPr>
        </p:nvGraphicFramePr>
        <p:xfrm>
          <a:off x="97014" y="4409408"/>
          <a:ext cx="9726822" cy="2197990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512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54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67068"/>
              </p:ext>
            </p:extLst>
          </p:nvPr>
        </p:nvGraphicFramePr>
        <p:xfrm>
          <a:off x="100280" y="3541118"/>
          <a:ext cx="9720864" cy="792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04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891877"/>
              </p:ext>
            </p:extLst>
          </p:nvPr>
        </p:nvGraphicFramePr>
        <p:xfrm>
          <a:off x="103546" y="4100057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932885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961394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25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  <p:sp>
        <p:nvSpPr>
          <p:cNvPr id="13" name="Google Shape;167;p4">
            <a:extLst>
              <a:ext uri="{FF2B5EF4-FFF2-40B4-BE49-F238E27FC236}">
                <a16:creationId xmlns:a16="http://schemas.microsoft.com/office/drawing/2014/main" id="{FE4291AA-EA66-40DC-B243-AF019DE42A54}"/>
              </a:ext>
            </a:extLst>
          </p:cNvPr>
          <p:cNvSpPr txBox="1"/>
          <p:nvPr/>
        </p:nvSpPr>
        <p:spPr>
          <a:xfrm>
            <a:off x="7122263" y="6612640"/>
            <a:ext cx="27669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LOG-SAMPLES_SML_recto_V22032023 </a:t>
            </a:r>
            <a:endParaRPr lang="en-GB"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A8EEC-4BBB-4ED8-8D8E-B8E359847364}"/>
              </a:ext>
            </a:extLst>
          </p:cNvPr>
          <p:cNvSpPr/>
          <p:nvPr/>
        </p:nvSpPr>
        <p:spPr>
          <a:xfrm>
            <a:off x="9357277" y="16718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18F97E2E-1035-4A93-9E47-31093D1CE4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60" y="562985"/>
            <a:ext cx="413403" cy="41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6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A8EBA52-FD80-44C5-8BF0-D50CDE28D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678458"/>
              </p:ext>
            </p:extLst>
          </p:nvPr>
        </p:nvGraphicFramePr>
        <p:xfrm>
          <a:off x="-10827" y="267219"/>
          <a:ext cx="9900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2189061465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348892192"/>
                    </a:ext>
                  </a:extLst>
                </a:gridCol>
                <a:gridCol w="5360147">
                  <a:extLst>
                    <a:ext uri="{9D8B030D-6E8A-4147-A177-3AD203B41FA5}">
                      <a16:colId xmlns:a16="http://schemas.microsoft.com/office/drawing/2014/main" val="876301111"/>
                    </a:ext>
                  </a:extLst>
                </a:gridCol>
                <a:gridCol w="1335853">
                  <a:extLst>
                    <a:ext uri="{9D8B030D-6E8A-4147-A177-3AD203B41FA5}">
                      <a16:colId xmlns:a16="http://schemas.microsoft.com/office/drawing/2014/main" val="136144385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569671306"/>
                    </a:ext>
                  </a:extLst>
                </a:gridCol>
              </a:tblGrid>
              <a:tr h="293352"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Calibri (Body)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LOG-SAMPLES_BVOC-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Biogenic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volotile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organic</a:t>
                      </a:r>
                      <a:r>
                        <a:rPr lang="fr-FR" sz="1400" b="0" dirty="0">
                          <a:solidFill>
                            <a:schemeClr val="bg1"/>
                          </a:solidFill>
                          <a:latin typeface="+mn-lt"/>
                        </a:rPr>
                        <a:t> compounds</a:t>
                      </a:r>
                      <a:endParaRPr lang="en-GB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latin typeface="+mn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01849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97929B8-0B64-4ACD-B878-CE9561F9A021}"/>
              </a:ext>
            </a:extLst>
          </p:cNvPr>
          <p:cNvSpPr/>
          <p:nvPr/>
        </p:nvSpPr>
        <p:spPr>
          <a:xfrm>
            <a:off x="322862" y="156020"/>
            <a:ext cx="2181866" cy="3981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5282848-FDC6-4F48-8DD9-DABD759778A0}"/>
              </a:ext>
            </a:extLst>
          </p:cNvPr>
          <p:cNvSpPr/>
          <p:nvPr/>
        </p:nvSpPr>
        <p:spPr>
          <a:xfrm>
            <a:off x="-500" y="554000"/>
            <a:ext cx="9906000" cy="9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EEE054A-9BCB-4D3F-A79B-AEBD2E6EA8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22" y="174417"/>
            <a:ext cx="1967326" cy="46835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36A85E7-62EE-4E66-BF51-23D348D8F7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7"/>
          <a:stretch/>
        </p:blipFill>
        <p:spPr>
          <a:xfrm>
            <a:off x="8049344" y="30022"/>
            <a:ext cx="873184" cy="63699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033632"/>
              </p:ext>
            </p:extLst>
          </p:nvPr>
        </p:nvGraphicFramePr>
        <p:xfrm>
          <a:off x="78741" y="3896102"/>
          <a:ext cx="9720864" cy="2790823"/>
        </p:xfrm>
        <a:graphic>
          <a:graphicData uri="http://schemas.openxmlformats.org/drawingml/2006/table">
            <a:tbl>
              <a:tblPr firstRow="1" firstCol="1" bandRow="1"/>
              <a:tblGrid>
                <a:gridCol w="9720864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</a:tblGrid>
              <a:tr h="342552">
                <a:tc>
                  <a:txBody>
                    <a:bodyPr/>
                    <a:lstStyle/>
                    <a:p>
                      <a:pPr algn="ctr"/>
                      <a:r>
                        <a:rPr lang="en-GB" sz="1100" b="1" u="none" dirty="0">
                          <a:solidFill>
                            <a:schemeClr val="tx1"/>
                          </a:solidFill>
                          <a:latin typeface="+mn-lt"/>
                        </a:rPr>
                        <a:t>COMMENTS</a:t>
                      </a: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6708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675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110236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294109"/>
                  </a:ext>
                </a:extLst>
              </a:tr>
            </a:tbl>
          </a:graphicData>
        </a:graphic>
      </p:graphicFrame>
      <p:sp>
        <p:nvSpPr>
          <p:cNvPr id="9" name="Google Shape;167;p4">
            <a:extLst>
              <a:ext uri="{FF2B5EF4-FFF2-40B4-BE49-F238E27FC236}">
                <a16:creationId xmlns:a16="http://schemas.microsoft.com/office/drawing/2014/main" id="{73ADC6AA-A782-42D7-8293-4888914145F4}"/>
              </a:ext>
            </a:extLst>
          </p:cNvPr>
          <p:cNvSpPr txBox="1"/>
          <p:nvPr/>
        </p:nvSpPr>
        <p:spPr>
          <a:xfrm>
            <a:off x="7122263" y="6612640"/>
            <a:ext cx="276691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LOG-SAMPLES_BVOC_verso_V22032023 </a:t>
            </a:r>
            <a:endParaRPr sz="1000" i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41B477-E033-4473-A751-E55C3752F474}"/>
              </a:ext>
            </a:extLst>
          </p:cNvPr>
          <p:cNvSpPr/>
          <p:nvPr/>
        </p:nvSpPr>
        <p:spPr>
          <a:xfrm>
            <a:off x="9357277" y="291474"/>
            <a:ext cx="360040" cy="2281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" name="Table 21">
            <a:extLst>
              <a:ext uri="{FF2B5EF4-FFF2-40B4-BE49-F238E27FC236}">
                <a16:creationId xmlns:a16="http://schemas.microsoft.com/office/drawing/2014/main" id="{17C27B22-AE50-384F-3DE7-717ACA1B7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508"/>
              </p:ext>
            </p:extLst>
          </p:nvPr>
        </p:nvGraphicFramePr>
        <p:xfrm>
          <a:off x="65968" y="1622258"/>
          <a:ext cx="9726822" cy="2197990"/>
        </p:xfrm>
        <a:graphic>
          <a:graphicData uri="http://schemas.openxmlformats.org/drawingml/2006/table">
            <a:tbl>
              <a:tblPr firstRow="1" firstCol="1" bandRow="1"/>
              <a:tblGrid>
                <a:gridCol w="1459262">
                  <a:extLst>
                    <a:ext uri="{9D8B030D-6E8A-4147-A177-3AD203B41FA5}">
                      <a16:colId xmlns:a16="http://schemas.microsoft.com/office/drawing/2014/main" val="3885087750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1231053314"/>
                    </a:ext>
                  </a:extLst>
                </a:gridCol>
                <a:gridCol w="1636288">
                  <a:extLst>
                    <a:ext uri="{9D8B030D-6E8A-4147-A177-3AD203B41FA5}">
                      <a16:colId xmlns:a16="http://schemas.microsoft.com/office/drawing/2014/main" val="371212232"/>
                    </a:ext>
                  </a:extLst>
                </a:gridCol>
                <a:gridCol w="1554952">
                  <a:extLst>
                    <a:ext uri="{9D8B030D-6E8A-4147-A177-3AD203B41FA5}">
                      <a16:colId xmlns:a16="http://schemas.microsoft.com/office/drawing/2014/main" val="3786201691"/>
                    </a:ext>
                  </a:extLst>
                </a:gridCol>
                <a:gridCol w="1631503">
                  <a:extLst>
                    <a:ext uri="{9D8B030D-6E8A-4147-A177-3AD203B41FA5}">
                      <a16:colId xmlns:a16="http://schemas.microsoft.com/office/drawing/2014/main" val="3212928162"/>
                    </a:ext>
                  </a:extLst>
                </a:gridCol>
                <a:gridCol w="1808529">
                  <a:extLst>
                    <a:ext uri="{9D8B030D-6E8A-4147-A177-3AD203B41FA5}">
                      <a16:colId xmlns:a16="http://schemas.microsoft.com/office/drawing/2014/main" val="4157345866"/>
                    </a:ext>
                  </a:extLst>
                </a:gridCol>
              </a:tblGrid>
              <a:tr h="1809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Protocol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Quantity, Container Storage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1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2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Replicate 3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Comments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600309"/>
                  </a:ext>
                </a:extLst>
              </a:tr>
              <a:tr h="4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SML-FC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1.5ml sample + 30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Glute 25%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</a:t>
                      </a:r>
                      <a:r>
                        <a:rPr lang="es-MX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SML-FC-2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0710"/>
                  </a:ext>
                </a:extLst>
              </a:tr>
              <a:tr h="5127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SML-CP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(5ml)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3ml sample + 750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μl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Glycerol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RT (-80</a:t>
                      </a: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°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SML-CS-3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02094"/>
                  </a:ext>
                </a:extLst>
              </a:tr>
              <a:tr h="451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SML-320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3μm PC  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SML-320-1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SML-320-2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SML-320-3</a:t>
                      </a: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391765"/>
                  </a:ext>
                </a:extLst>
              </a:tr>
              <a:tr h="545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SML-023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Cryotube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(2ml)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Filter 0.22μm PC 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LN2 (-80°C)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### SML-023-1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SML-023-2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### SML-023-3</a:t>
                      </a: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382" marR="58382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292674"/>
                  </a:ext>
                </a:extLst>
              </a:tr>
            </a:tbl>
          </a:graphicData>
        </a:graphic>
      </p:graphicFrame>
      <p:graphicFrame>
        <p:nvGraphicFramePr>
          <p:cNvPr id="7" name="Table 22">
            <a:extLst>
              <a:ext uri="{FF2B5EF4-FFF2-40B4-BE49-F238E27FC236}">
                <a16:creationId xmlns:a16="http://schemas.microsoft.com/office/drawing/2014/main" id="{99E40AC3-FDEB-A31C-11EA-07F6A6491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29673"/>
              </p:ext>
            </p:extLst>
          </p:nvPr>
        </p:nvGraphicFramePr>
        <p:xfrm>
          <a:off x="69234" y="753968"/>
          <a:ext cx="9720864" cy="7924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6950">
                  <a:extLst>
                    <a:ext uri="{9D8B030D-6E8A-4147-A177-3AD203B41FA5}">
                      <a16:colId xmlns:a16="http://schemas.microsoft.com/office/drawing/2014/main" val="2745141830"/>
                    </a:ext>
                  </a:extLst>
                </a:gridCol>
                <a:gridCol w="816950">
                  <a:extLst>
                    <a:ext uri="{9D8B030D-6E8A-4147-A177-3AD203B41FA5}">
                      <a16:colId xmlns:a16="http://schemas.microsoft.com/office/drawing/2014/main" val="17557616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983658372"/>
                    </a:ext>
                  </a:extLst>
                </a:gridCol>
                <a:gridCol w="726250">
                  <a:extLst>
                    <a:ext uri="{9D8B030D-6E8A-4147-A177-3AD203B41FA5}">
                      <a16:colId xmlns:a16="http://schemas.microsoft.com/office/drawing/2014/main" val="2233529625"/>
                    </a:ext>
                  </a:extLst>
                </a:gridCol>
                <a:gridCol w="467828">
                  <a:extLst>
                    <a:ext uri="{9D8B030D-6E8A-4147-A177-3AD203B41FA5}">
                      <a16:colId xmlns:a16="http://schemas.microsoft.com/office/drawing/2014/main" val="3294533416"/>
                    </a:ext>
                  </a:extLst>
                </a:gridCol>
                <a:gridCol w="518281">
                  <a:extLst>
                    <a:ext uri="{9D8B030D-6E8A-4147-A177-3AD203B41FA5}">
                      <a16:colId xmlns:a16="http://schemas.microsoft.com/office/drawing/2014/main" val="267220092"/>
                    </a:ext>
                  </a:extLst>
                </a:gridCol>
                <a:gridCol w="951936">
                  <a:extLst>
                    <a:ext uri="{9D8B030D-6E8A-4147-A177-3AD203B41FA5}">
                      <a16:colId xmlns:a16="http://schemas.microsoft.com/office/drawing/2014/main" val="4134258577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10287214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9591005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331674618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833612629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val="276799044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808552060"/>
                    </a:ext>
                  </a:extLst>
                </a:gridCol>
                <a:gridCol w="238093">
                  <a:extLst>
                    <a:ext uri="{9D8B030D-6E8A-4147-A177-3AD203B41FA5}">
                      <a16:colId xmlns:a16="http://schemas.microsoft.com/office/drawing/2014/main" val="3190780461"/>
                    </a:ext>
                  </a:extLst>
                </a:gridCol>
              </a:tblGrid>
              <a:tr h="304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YYYY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DD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HH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MM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#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OPERATOR(S) INITIALS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54882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_STATION-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66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_SML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3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3019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865431"/>
                  </a:ext>
                </a:extLst>
              </a:tr>
              <a:tr h="2354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52389"/>
                  </a:ext>
                </a:extLst>
              </a:tr>
            </a:tbl>
          </a:graphicData>
        </a:graphic>
      </p:graphicFrame>
      <p:graphicFrame>
        <p:nvGraphicFramePr>
          <p:cNvPr id="11" name="Table 23">
            <a:extLst>
              <a:ext uri="{FF2B5EF4-FFF2-40B4-BE49-F238E27FC236}">
                <a16:creationId xmlns:a16="http://schemas.microsoft.com/office/drawing/2014/main" id="{C6863A53-93DD-B503-48D5-AB961D7A0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79957"/>
              </p:ext>
            </p:extLst>
          </p:nvPr>
        </p:nvGraphicFramePr>
        <p:xfrm>
          <a:off x="72500" y="1312907"/>
          <a:ext cx="9720864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867">
                  <a:extLst>
                    <a:ext uri="{9D8B030D-6E8A-4147-A177-3AD203B41FA5}">
                      <a16:colId xmlns:a16="http://schemas.microsoft.com/office/drawing/2014/main" val="339985212"/>
                    </a:ext>
                  </a:extLst>
                </a:gridCol>
                <a:gridCol w="310349">
                  <a:extLst>
                    <a:ext uri="{9D8B030D-6E8A-4147-A177-3AD203B41FA5}">
                      <a16:colId xmlns:a16="http://schemas.microsoft.com/office/drawing/2014/main" val="2514368931"/>
                    </a:ext>
                  </a:extLst>
                </a:gridCol>
                <a:gridCol w="1723961">
                  <a:extLst>
                    <a:ext uri="{9D8B030D-6E8A-4147-A177-3AD203B41FA5}">
                      <a16:colId xmlns:a16="http://schemas.microsoft.com/office/drawing/2014/main" val="3515498103"/>
                    </a:ext>
                  </a:extLst>
                </a:gridCol>
                <a:gridCol w="706255">
                  <a:extLst>
                    <a:ext uri="{9D8B030D-6E8A-4147-A177-3AD203B41FA5}">
                      <a16:colId xmlns:a16="http://schemas.microsoft.com/office/drawing/2014/main" val="91536303"/>
                    </a:ext>
                  </a:extLst>
                </a:gridCol>
                <a:gridCol w="805913">
                  <a:extLst>
                    <a:ext uri="{9D8B030D-6E8A-4147-A177-3AD203B41FA5}">
                      <a16:colId xmlns:a16="http://schemas.microsoft.com/office/drawing/2014/main" val="9977727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712672463"/>
                    </a:ext>
                  </a:extLst>
                </a:gridCol>
                <a:gridCol w="932885">
                  <a:extLst>
                    <a:ext uri="{9D8B030D-6E8A-4147-A177-3AD203B41FA5}">
                      <a16:colId xmlns:a16="http://schemas.microsoft.com/office/drawing/2014/main" val="314340065"/>
                    </a:ext>
                  </a:extLst>
                </a:gridCol>
                <a:gridCol w="961394">
                  <a:extLst>
                    <a:ext uri="{9D8B030D-6E8A-4147-A177-3AD203B41FA5}">
                      <a16:colId xmlns:a16="http://schemas.microsoft.com/office/drawing/2014/main" val="3365356286"/>
                    </a:ext>
                  </a:extLst>
                </a:gridCol>
              </a:tblGrid>
              <a:tr h="225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Water Collection</a:t>
                      </a:r>
                      <a:endParaRPr lang="en-US" sz="1400" b="0" dirty="0"/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Number of dips:</a:t>
                      </a:r>
                      <a:endParaRPr lang="en-US" sz="1400" b="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 Collected (L)</a:t>
                      </a:r>
                      <a:endParaRPr lang="en-US" sz="1400" dirty="0"/>
                    </a:p>
                  </a:txBody>
                  <a:tcPr>
                    <a:lnL w="12700" cmpd="sng"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075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97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129839</TotalTime>
  <Words>455</Words>
  <Application>Microsoft Office PowerPoint</Application>
  <PresentationFormat>Format A4 (210 x 297 mm)</PresentationFormat>
  <Paragraphs>195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(Body)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SPESANT</dc:creator>
  <cp:lastModifiedBy>Captain Tara</cp:lastModifiedBy>
  <cp:revision>632</cp:revision>
  <cp:lastPrinted>2022-07-09T15:48:35Z</cp:lastPrinted>
  <dcterms:created xsi:type="dcterms:W3CDTF">2016-05-07T18:32:47Z</dcterms:created>
  <dcterms:modified xsi:type="dcterms:W3CDTF">2023-07-28T13:53:38Z</dcterms:modified>
</cp:coreProperties>
</file>