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56" r:id="rId2"/>
    <p:sldId id="357" r:id="rId3"/>
    <p:sldId id="367" r:id="rId4"/>
    <p:sldId id="368" r:id="rId5"/>
    <p:sldId id="360" r:id="rId6"/>
    <p:sldId id="358" r:id="rId7"/>
    <p:sldId id="359" r:id="rId8"/>
    <p:sldId id="361" r:id="rId9"/>
    <p:sldId id="362" r:id="rId10"/>
    <p:sldId id="366" r:id="rId11"/>
  </p:sldIdLst>
  <p:sldSz cx="9906000" cy="6858000" type="A4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CE1"/>
    <a:srgbClr val="006666"/>
    <a:srgbClr val="E46C0A"/>
    <a:srgbClr val="7030A0"/>
    <a:srgbClr val="FFFFCC"/>
    <a:srgbClr val="3399FF"/>
    <a:srgbClr val="993366"/>
    <a:srgbClr val="CC6600"/>
    <a:srgbClr val="0070C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76" autoAdjust="0"/>
  </p:normalViewPr>
  <p:slideViewPr>
    <p:cSldViewPr>
      <p:cViewPr varScale="1">
        <p:scale>
          <a:sx n="86" d="100"/>
          <a:sy n="86" d="100"/>
        </p:scale>
        <p:origin x="1085" y="48"/>
      </p:cViewPr>
      <p:guideLst>
        <p:guide orient="horz" pos="2160"/>
        <p:guide pos="3120"/>
      </p:guideLst>
    </p:cSldViewPr>
  </p:slideViewPr>
  <p:outlineViewPr>
    <p:cViewPr>
      <p:scale>
        <a:sx n="75" d="100"/>
        <a:sy n="75" d="100"/>
      </p:scale>
      <p:origin x="234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836" y="4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/>
          <a:lstStyle>
            <a:lvl1pPr algn="r">
              <a:defRPr sz="1200"/>
            </a:lvl1pPr>
          </a:lstStyle>
          <a:p>
            <a:fld id="{DE862848-C551-46A0-A68E-C9902BD97582}" type="datetimeFigureOut">
              <a:rPr lang="en-GB" smtClean="0"/>
              <a:t>04/04/2023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82638" y="769938"/>
            <a:ext cx="5538787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015" tIns="43008" rIns="86015" bIns="4300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090" y="4860927"/>
            <a:ext cx="5683886" cy="4605338"/>
          </a:xfrm>
          <a:prstGeom prst="rect">
            <a:avLst/>
          </a:prstGeom>
        </p:spPr>
        <p:txBody>
          <a:bodyPr vert="horz" lIns="86015" tIns="43008" rIns="86015" bIns="4300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721853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836" y="9721853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 anchor="b"/>
          <a:lstStyle>
            <a:lvl1pPr algn="r">
              <a:defRPr sz="1200"/>
            </a:lvl1pPr>
          </a:lstStyle>
          <a:p>
            <a:fld id="{E266A126-6DDD-4871-BF27-245BC2E6237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10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D250D-ED5D-4AC2-9F4D-79A6AEA640DC}" type="datetime1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776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20DA-7FD2-4463-804D-01120200CD3C}" type="datetime1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078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0"/>
            <a:ext cx="24145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6" y="274640"/>
            <a:ext cx="70786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12EAB-10BF-4769-8575-8B04A6FEACF0}" type="datetime1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85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1F8F8-A2D8-49BA-AC04-AD187DCE31C4}" type="datetime1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45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4B4EA-82CA-4219-B189-676121A4E4E5}" type="datetime1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689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6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1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1B3B-DD6D-43BF-A06A-D377D5C4AC05}" type="datetime1">
              <a:rPr lang="en-GB" smtClean="0"/>
              <a:t>04/04/2023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825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3010-DA0A-4B0E-AB64-E13D2ABDB2F7}" type="datetime1">
              <a:rPr lang="en-GB" smtClean="0"/>
              <a:t>04/04/2023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822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86A8-A07F-4EBB-8CAA-25BCA88687E9}" type="datetime1">
              <a:rPr lang="en-GB" smtClean="0"/>
              <a:t>04/04/2023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372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39831-4496-4B33-83A9-6F6AC9ED9E2B}" type="datetime1">
              <a:rPr lang="en-GB" smtClean="0"/>
              <a:t>04/04/2023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852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A38A-3DE7-4470-9FA7-864CF283B1C1}" type="datetime1">
              <a:rPr lang="en-GB" smtClean="0"/>
              <a:t>04/04/2023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36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EE5-54F6-43E4-B12B-DA05DEA4E6B9}" type="datetime1">
              <a:rPr lang="en-GB" smtClean="0"/>
              <a:t>04/04/2023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36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E63C4-C2E8-473E-9A7A-0661F5DD4513}" type="datetime1">
              <a:rPr lang="en-GB" smtClean="0"/>
              <a:t>04/04/2023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67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367819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LOG-SAMPLES_UDW-AEROSOLS 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latin typeface="+mn-lt"/>
                        </a:rPr>
                        <a:t>B4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graphicFrame>
        <p:nvGraphicFramePr>
          <p:cNvPr id="41" name="Table 13">
            <a:extLst>
              <a:ext uri="{FF2B5EF4-FFF2-40B4-BE49-F238E27FC236}">
                <a16:creationId xmlns:a16="http://schemas.microsoft.com/office/drawing/2014/main" id="{CCEF7B07-2320-486E-B122-1CC116B30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12557"/>
              </p:ext>
            </p:extLst>
          </p:nvPr>
        </p:nvGraphicFramePr>
        <p:xfrm>
          <a:off x="92068" y="685230"/>
          <a:ext cx="9720863" cy="59091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3097">
                  <a:extLst>
                    <a:ext uri="{9D8B030D-6E8A-4147-A177-3AD203B41FA5}">
                      <a16:colId xmlns:a16="http://schemas.microsoft.com/office/drawing/2014/main" val="1138299414"/>
                    </a:ext>
                  </a:extLst>
                </a:gridCol>
                <a:gridCol w="175154">
                  <a:extLst>
                    <a:ext uri="{9D8B030D-6E8A-4147-A177-3AD203B41FA5}">
                      <a16:colId xmlns:a16="http://schemas.microsoft.com/office/drawing/2014/main" val="4239937042"/>
                    </a:ext>
                  </a:extLst>
                </a:gridCol>
                <a:gridCol w="787943">
                  <a:extLst>
                    <a:ext uri="{9D8B030D-6E8A-4147-A177-3AD203B41FA5}">
                      <a16:colId xmlns:a16="http://schemas.microsoft.com/office/drawing/2014/main" val="1189443647"/>
                    </a:ext>
                  </a:extLst>
                </a:gridCol>
                <a:gridCol w="594122">
                  <a:extLst>
                    <a:ext uri="{9D8B030D-6E8A-4147-A177-3AD203B41FA5}">
                      <a16:colId xmlns:a16="http://schemas.microsoft.com/office/drawing/2014/main" val="3551183557"/>
                    </a:ext>
                  </a:extLst>
                </a:gridCol>
                <a:gridCol w="368974">
                  <a:extLst>
                    <a:ext uri="{9D8B030D-6E8A-4147-A177-3AD203B41FA5}">
                      <a16:colId xmlns:a16="http://schemas.microsoft.com/office/drawing/2014/main" val="732753125"/>
                    </a:ext>
                  </a:extLst>
                </a:gridCol>
                <a:gridCol w="334955">
                  <a:extLst>
                    <a:ext uri="{9D8B030D-6E8A-4147-A177-3AD203B41FA5}">
                      <a16:colId xmlns:a16="http://schemas.microsoft.com/office/drawing/2014/main" val="2398041461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863067746"/>
                    </a:ext>
                  </a:extLst>
                </a:gridCol>
                <a:gridCol w="160315">
                  <a:extLst>
                    <a:ext uri="{9D8B030D-6E8A-4147-A177-3AD203B41FA5}">
                      <a16:colId xmlns:a16="http://schemas.microsoft.com/office/drawing/2014/main" val="3967949681"/>
                    </a:ext>
                  </a:extLst>
                </a:gridCol>
                <a:gridCol w="357966">
                  <a:extLst>
                    <a:ext uri="{9D8B030D-6E8A-4147-A177-3AD203B41FA5}">
                      <a16:colId xmlns:a16="http://schemas.microsoft.com/office/drawing/2014/main" val="1430197411"/>
                    </a:ext>
                  </a:extLst>
                </a:gridCol>
                <a:gridCol w="605129">
                  <a:extLst>
                    <a:ext uri="{9D8B030D-6E8A-4147-A177-3AD203B41FA5}">
                      <a16:colId xmlns:a16="http://schemas.microsoft.com/office/drawing/2014/main" val="1723951015"/>
                    </a:ext>
                  </a:extLst>
                </a:gridCol>
                <a:gridCol w="468845">
                  <a:extLst>
                    <a:ext uri="{9D8B030D-6E8A-4147-A177-3AD203B41FA5}">
                      <a16:colId xmlns:a16="http://schemas.microsoft.com/office/drawing/2014/main" val="102927534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3499709577"/>
                    </a:ext>
                  </a:extLst>
                </a:gridCol>
                <a:gridCol w="232288">
                  <a:extLst>
                    <a:ext uri="{9D8B030D-6E8A-4147-A177-3AD203B41FA5}">
                      <a16:colId xmlns:a16="http://schemas.microsoft.com/office/drawing/2014/main" val="2171064487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172119774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1318552648"/>
                    </a:ext>
                  </a:extLst>
                </a:gridCol>
                <a:gridCol w="671458">
                  <a:extLst>
                    <a:ext uri="{9D8B030D-6E8A-4147-A177-3AD203B41FA5}">
                      <a16:colId xmlns:a16="http://schemas.microsoft.com/office/drawing/2014/main" val="3067397416"/>
                    </a:ext>
                  </a:extLst>
                </a:gridCol>
                <a:gridCol w="848988">
                  <a:extLst>
                    <a:ext uri="{9D8B030D-6E8A-4147-A177-3AD203B41FA5}">
                      <a16:colId xmlns:a16="http://schemas.microsoft.com/office/drawing/2014/main" val="3427836697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018192047"/>
                    </a:ext>
                  </a:extLst>
                </a:gridCol>
                <a:gridCol w="963097">
                  <a:extLst>
                    <a:ext uri="{9D8B030D-6E8A-4147-A177-3AD203B41FA5}">
                      <a16:colId xmlns:a16="http://schemas.microsoft.com/office/drawing/2014/main" val="2970078227"/>
                    </a:ext>
                  </a:extLst>
                </a:gridCol>
                <a:gridCol w="612223">
                  <a:extLst>
                    <a:ext uri="{9D8B030D-6E8A-4147-A177-3AD203B41FA5}">
                      <a16:colId xmlns:a16="http://schemas.microsoft.com/office/drawing/2014/main" val="734179771"/>
                    </a:ext>
                  </a:extLst>
                </a:gridCol>
                <a:gridCol w="350875">
                  <a:extLst>
                    <a:ext uri="{9D8B030D-6E8A-4147-A177-3AD203B41FA5}">
                      <a16:colId xmlns:a16="http://schemas.microsoft.com/office/drawing/2014/main" val="3669701510"/>
                    </a:ext>
                  </a:extLst>
                </a:gridCol>
              </a:tblGrid>
              <a:tr h="28027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C00000"/>
                          </a:solidFill>
                        </a:rPr>
                        <a:t>&lt;!&gt; first date on sheet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YYYY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DD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OPERATOR(S) INITIALS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343022"/>
                  </a:ext>
                </a:extLst>
              </a:tr>
              <a:tr h="28027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LOG-SAMPLES_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_STATION-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0        0        0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_UDW-AEROSOLS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672710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22773022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18813352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LPM START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35:60:35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UTC DATE/TIME START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(YYYY.MM.DD   HH:MM)</a:t>
                      </a:r>
                    </a:p>
                    <a:p>
                      <a:pPr algn="ctr"/>
                      <a:r>
                        <a:rPr lang="en-GB" sz="10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when you put NEW FILTERS IN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AI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petri-slide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RT &gt;10°C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AS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Cryo-2mL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LN2 #2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AF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Whirlpack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FRZ -20°C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Activity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Tick as many as needed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LPM END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35:60:35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UTC DATE/TIME END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(YYYY.MM.DD   HH:MM)</a:t>
                      </a:r>
                    </a:p>
                    <a:p>
                      <a:pPr algn="ctr"/>
                      <a:r>
                        <a:rPr lang="en-GB" sz="10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when you take FILTERS OUT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43478936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35:60:35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35:60:35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75401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  ] 35:60:35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35:60:35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987828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  ] 35:60:35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35:60:35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569984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  ] 35:60:35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35:60:35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471579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CONTROL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END time on line above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Do this after putting filters for the next sampling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, i.e. you put in a first set of filters and store them immediately for the control, and you put in a second set of filters for the next sampling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No time stamp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700167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  ] 35:60:35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35:60:35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054418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  ] 35:60:35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35:60:35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035668"/>
                  </a:ext>
                </a:extLst>
              </a:tr>
              <a:tr h="315306">
                <a:tc gridSpan="2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422300"/>
                  </a:ext>
                </a:extLst>
              </a:tr>
              <a:tr h="315306">
                <a:tc gridSpan="2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792092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sp>
        <p:nvSpPr>
          <p:cNvPr id="16" name="Oval 15">
            <a:extLst>
              <a:ext uri="{FF2B5EF4-FFF2-40B4-BE49-F238E27FC236}">
                <a16:creationId xmlns:a16="http://schemas.microsoft.com/office/drawing/2014/main" id="{16DC6BFA-91A6-4784-9C33-66FFB6153342}"/>
              </a:ext>
            </a:extLst>
          </p:cNvPr>
          <p:cNvSpPr/>
          <p:nvPr/>
        </p:nvSpPr>
        <p:spPr>
          <a:xfrm>
            <a:off x="4016896" y="1556792"/>
            <a:ext cx="180000" cy="180000"/>
          </a:xfrm>
          <a:prstGeom prst="ellipse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36A85E7-62EE-4E66-BF51-23D348D8F71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sp>
        <p:nvSpPr>
          <p:cNvPr id="10" name="Google Shape;167;p4">
            <a:extLst>
              <a:ext uri="{FF2B5EF4-FFF2-40B4-BE49-F238E27FC236}">
                <a16:creationId xmlns:a16="http://schemas.microsoft.com/office/drawing/2014/main" id="{DA33DA45-C764-4DFC-8834-0580F5A07AC4}"/>
              </a:ext>
            </a:extLst>
          </p:cNvPr>
          <p:cNvSpPr txBox="1"/>
          <p:nvPr/>
        </p:nvSpPr>
        <p:spPr>
          <a:xfrm>
            <a:off x="7122263" y="6612640"/>
            <a:ext cx="276691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LOG-SAMPLES_UDW-AEROSOLS_recto_V22032023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AD237BB-DA07-4ADE-81F5-38F163E2A4F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94" y="721507"/>
            <a:ext cx="504056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907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Table 13">
            <a:extLst>
              <a:ext uri="{FF2B5EF4-FFF2-40B4-BE49-F238E27FC236}">
                <a16:creationId xmlns:a16="http://schemas.microsoft.com/office/drawing/2014/main" id="{CCEF7B07-2320-486E-B122-1CC116B30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615986"/>
              </p:ext>
            </p:extLst>
          </p:nvPr>
        </p:nvGraphicFramePr>
        <p:xfrm>
          <a:off x="92068" y="685230"/>
          <a:ext cx="9720863" cy="6065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3097">
                  <a:extLst>
                    <a:ext uri="{9D8B030D-6E8A-4147-A177-3AD203B41FA5}">
                      <a16:colId xmlns:a16="http://schemas.microsoft.com/office/drawing/2014/main" val="1138299414"/>
                    </a:ext>
                  </a:extLst>
                </a:gridCol>
                <a:gridCol w="175154">
                  <a:extLst>
                    <a:ext uri="{9D8B030D-6E8A-4147-A177-3AD203B41FA5}">
                      <a16:colId xmlns:a16="http://schemas.microsoft.com/office/drawing/2014/main" val="4239937042"/>
                    </a:ext>
                  </a:extLst>
                </a:gridCol>
                <a:gridCol w="787943">
                  <a:extLst>
                    <a:ext uri="{9D8B030D-6E8A-4147-A177-3AD203B41FA5}">
                      <a16:colId xmlns:a16="http://schemas.microsoft.com/office/drawing/2014/main" val="1189443647"/>
                    </a:ext>
                  </a:extLst>
                </a:gridCol>
                <a:gridCol w="594122">
                  <a:extLst>
                    <a:ext uri="{9D8B030D-6E8A-4147-A177-3AD203B41FA5}">
                      <a16:colId xmlns:a16="http://schemas.microsoft.com/office/drawing/2014/main" val="3551183557"/>
                    </a:ext>
                  </a:extLst>
                </a:gridCol>
                <a:gridCol w="703929">
                  <a:extLst>
                    <a:ext uri="{9D8B030D-6E8A-4147-A177-3AD203B41FA5}">
                      <a16:colId xmlns:a16="http://schemas.microsoft.com/office/drawing/2014/main" val="732753125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863067746"/>
                    </a:ext>
                  </a:extLst>
                </a:gridCol>
                <a:gridCol w="518281">
                  <a:extLst>
                    <a:ext uri="{9D8B030D-6E8A-4147-A177-3AD203B41FA5}">
                      <a16:colId xmlns:a16="http://schemas.microsoft.com/office/drawing/2014/main" val="3967949681"/>
                    </a:ext>
                  </a:extLst>
                </a:gridCol>
                <a:gridCol w="314063">
                  <a:extLst>
                    <a:ext uri="{9D8B030D-6E8A-4147-A177-3AD203B41FA5}">
                      <a16:colId xmlns:a16="http://schemas.microsoft.com/office/drawing/2014/main" val="1723951015"/>
                    </a:ext>
                  </a:extLst>
                </a:gridCol>
                <a:gridCol w="759911">
                  <a:extLst>
                    <a:ext uri="{9D8B030D-6E8A-4147-A177-3AD203B41FA5}">
                      <a16:colId xmlns:a16="http://schemas.microsoft.com/office/drawing/2014/main" val="3201646618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3499709577"/>
                    </a:ext>
                  </a:extLst>
                </a:gridCol>
                <a:gridCol w="349128">
                  <a:extLst>
                    <a:ext uri="{9D8B030D-6E8A-4147-A177-3AD203B41FA5}">
                      <a16:colId xmlns:a16="http://schemas.microsoft.com/office/drawing/2014/main" val="2171064487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1318552648"/>
                    </a:ext>
                  </a:extLst>
                </a:gridCol>
                <a:gridCol w="965258">
                  <a:extLst>
                    <a:ext uri="{9D8B030D-6E8A-4147-A177-3AD203B41FA5}">
                      <a16:colId xmlns:a16="http://schemas.microsoft.com/office/drawing/2014/main" val="3067397416"/>
                    </a:ext>
                  </a:extLst>
                </a:gridCol>
                <a:gridCol w="555188">
                  <a:extLst>
                    <a:ext uri="{9D8B030D-6E8A-4147-A177-3AD203B41FA5}">
                      <a16:colId xmlns:a16="http://schemas.microsoft.com/office/drawing/2014/main" val="3213893515"/>
                    </a:ext>
                  </a:extLst>
                </a:gridCol>
                <a:gridCol w="1692160">
                  <a:extLst>
                    <a:ext uri="{9D8B030D-6E8A-4147-A177-3AD203B41FA5}">
                      <a16:colId xmlns:a16="http://schemas.microsoft.com/office/drawing/2014/main" val="2018192047"/>
                    </a:ext>
                  </a:extLst>
                </a:gridCol>
                <a:gridCol w="350875">
                  <a:extLst>
                    <a:ext uri="{9D8B030D-6E8A-4147-A177-3AD203B41FA5}">
                      <a16:colId xmlns:a16="http://schemas.microsoft.com/office/drawing/2014/main" val="3669701510"/>
                    </a:ext>
                  </a:extLst>
                </a:gridCol>
              </a:tblGrid>
              <a:tr h="288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343022"/>
                  </a:ext>
                </a:extLst>
              </a:tr>
              <a:tr h="288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672710"/>
                  </a:ext>
                </a:extLst>
              </a:tr>
              <a:tr h="0">
                <a:tc gridSpan="1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22773022"/>
                  </a:ext>
                </a:extLst>
              </a:tr>
              <a:tr h="0">
                <a:tc gridSpan="1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18813352"/>
                  </a:ext>
                </a:extLst>
              </a:tr>
              <a:tr h="576000">
                <a:tc gridSpan="3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alibri (Body)"/>
                        </a:rPr>
                        <a:t>Longitude (decimal degree: </a:t>
                      </a:r>
                      <a:r>
                        <a:rPr lang="fr-FR" sz="1000" b="1" kern="1200" dirty="0">
                          <a:solidFill>
                            <a:schemeClr val="tx1"/>
                          </a:solidFill>
                          <a:latin typeface="Calibri (Body)"/>
                          <a:ea typeface="+mn-ea"/>
                          <a:cs typeface="+mn-cs"/>
                        </a:rPr>
                        <a:t>+/-XX.XXXX)</a:t>
                      </a:r>
                      <a:endParaRPr lang="en-GB" sz="1000" b="1" kern="1200" dirty="0">
                        <a:solidFill>
                          <a:schemeClr val="tx1"/>
                        </a:solidFill>
                        <a:latin typeface="Calibri (Body)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alibri (Body)"/>
                        </a:rPr>
                        <a:t>Latitude (decimal degree: </a:t>
                      </a:r>
                      <a:r>
                        <a:rPr lang="fr-FR" sz="1000" b="1" kern="1200" dirty="0">
                          <a:solidFill>
                            <a:schemeClr val="tx1"/>
                          </a:solidFill>
                          <a:latin typeface="Calibri (Body)"/>
                          <a:ea typeface="+mn-ea"/>
                          <a:cs typeface="+mn-cs"/>
                        </a:rPr>
                        <a:t>+/-XX.XXXX)</a:t>
                      </a:r>
                      <a:endParaRPr lang="en-GB" sz="1000" b="1" kern="1200" dirty="0">
                        <a:solidFill>
                          <a:schemeClr val="tx1"/>
                        </a:solidFill>
                        <a:latin typeface="Calibri (Body)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alibri (Body)"/>
                        </a:rPr>
                        <a:t>COMMENTS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4347893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754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98782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56998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47157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70016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05441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72035668"/>
                  </a:ext>
                </a:extLst>
              </a:tr>
              <a:tr h="324000">
                <a:tc gridSpan="16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latin typeface="Arial Narrow" panose="020B0606020202030204" pitchFamily="34" charset="0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52422300"/>
                  </a:ext>
                </a:extLst>
              </a:tr>
              <a:tr h="324000">
                <a:tc gridSpan="16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>
                          <a:latin typeface="Arial Narrow" panose="020B0606020202030204" pitchFamily="34" charset="0"/>
                        </a:rPr>
                        <a:t>LOG_UDW-WATER-</a:t>
                      </a:r>
                      <a:r>
                        <a:rPr lang="fr-FR" sz="1000" dirty="0" err="1">
                          <a:latin typeface="Arial Narrow" panose="020B0606020202030204" pitchFamily="34" charset="0"/>
                        </a:rPr>
                        <a:t>BIO_verso_V</a:t>
                      </a:r>
                      <a:r>
                        <a:rPr lang="en-GB" sz="1000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22032023</a:t>
                      </a:r>
                      <a:r>
                        <a:rPr lang="fr-FR" sz="1000" dirty="0">
                          <a:latin typeface="Arial Narrow" panose="020B0606020202030204" pitchFamily="34" charset="0"/>
                        </a:rPr>
                        <a:t> </a:t>
                      </a:r>
                      <a:endParaRPr lang="en-GB" sz="1000" i="1" dirty="0">
                        <a:latin typeface="Arial Narrow" panose="020B0606020202030204" pitchFamily="34" charset="0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1479209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85050" y="246223"/>
            <a:ext cx="2766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Arial Narrow" panose="020B0606020202030204" pitchFamily="34" charset="0"/>
              </a:rPr>
              <a:t>S-LAB_FLOWCAM </a:t>
            </a:r>
            <a:endParaRPr lang="en-GB" sz="14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52BFA3AF-FD80-45E6-85D2-D3E40CF43069}"/>
              </a:ext>
            </a:extLst>
          </p:cNvPr>
          <p:cNvSpPr txBox="1"/>
          <p:nvPr/>
        </p:nvSpPr>
        <p:spPr>
          <a:xfrm>
            <a:off x="9275528" y="253338"/>
            <a:ext cx="537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Arial Narrow" panose="020B0606020202030204" pitchFamily="34" charset="0"/>
              </a:rPr>
              <a:t>E0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46393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LOG_UDW-WATER-BIO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pic>
        <p:nvPicPr>
          <p:cNvPr id="14" name="Image 13">
            <a:extLst>
              <a:ext uri="{FF2B5EF4-FFF2-40B4-BE49-F238E27FC236}">
                <a16:creationId xmlns:a16="http://schemas.microsoft.com/office/drawing/2014/main" id="{133F09C5-21B8-4B88-862B-7F8E595078A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3E52DAEC-510B-4BEC-A59C-E3FD7CCE2B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65" y="734895"/>
            <a:ext cx="461858" cy="461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567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Table 13">
            <a:extLst>
              <a:ext uri="{FF2B5EF4-FFF2-40B4-BE49-F238E27FC236}">
                <a16:creationId xmlns:a16="http://schemas.microsoft.com/office/drawing/2014/main" id="{CCEF7B07-2320-486E-B122-1CC116B30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02033"/>
              </p:ext>
            </p:extLst>
          </p:nvPr>
        </p:nvGraphicFramePr>
        <p:xfrm>
          <a:off x="92068" y="685230"/>
          <a:ext cx="9720863" cy="59094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3097">
                  <a:extLst>
                    <a:ext uri="{9D8B030D-6E8A-4147-A177-3AD203B41FA5}">
                      <a16:colId xmlns:a16="http://schemas.microsoft.com/office/drawing/2014/main" val="1138299414"/>
                    </a:ext>
                  </a:extLst>
                </a:gridCol>
                <a:gridCol w="175154">
                  <a:extLst>
                    <a:ext uri="{9D8B030D-6E8A-4147-A177-3AD203B41FA5}">
                      <a16:colId xmlns:a16="http://schemas.microsoft.com/office/drawing/2014/main" val="4239937042"/>
                    </a:ext>
                  </a:extLst>
                </a:gridCol>
                <a:gridCol w="787943">
                  <a:extLst>
                    <a:ext uri="{9D8B030D-6E8A-4147-A177-3AD203B41FA5}">
                      <a16:colId xmlns:a16="http://schemas.microsoft.com/office/drawing/2014/main" val="1189443647"/>
                    </a:ext>
                  </a:extLst>
                </a:gridCol>
                <a:gridCol w="594122">
                  <a:extLst>
                    <a:ext uri="{9D8B030D-6E8A-4147-A177-3AD203B41FA5}">
                      <a16:colId xmlns:a16="http://schemas.microsoft.com/office/drawing/2014/main" val="3551183557"/>
                    </a:ext>
                  </a:extLst>
                </a:gridCol>
                <a:gridCol w="368974">
                  <a:extLst>
                    <a:ext uri="{9D8B030D-6E8A-4147-A177-3AD203B41FA5}">
                      <a16:colId xmlns:a16="http://schemas.microsoft.com/office/drawing/2014/main" val="732753125"/>
                    </a:ext>
                  </a:extLst>
                </a:gridCol>
                <a:gridCol w="334955">
                  <a:extLst>
                    <a:ext uri="{9D8B030D-6E8A-4147-A177-3AD203B41FA5}">
                      <a16:colId xmlns:a16="http://schemas.microsoft.com/office/drawing/2014/main" val="2398041461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863067746"/>
                    </a:ext>
                  </a:extLst>
                </a:gridCol>
                <a:gridCol w="160315">
                  <a:extLst>
                    <a:ext uri="{9D8B030D-6E8A-4147-A177-3AD203B41FA5}">
                      <a16:colId xmlns:a16="http://schemas.microsoft.com/office/drawing/2014/main" val="3967949681"/>
                    </a:ext>
                  </a:extLst>
                </a:gridCol>
                <a:gridCol w="357966">
                  <a:extLst>
                    <a:ext uri="{9D8B030D-6E8A-4147-A177-3AD203B41FA5}">
                      <a16:colId xmlns:a16="http://schemas.microsoft.com/office/drawing/2014/main" val="1430197411"/>
                    </a:ext>
                  </a:extLst>
                </a:gridCol>
                <a:gridCol w="605129">
                  <a:extLst>
                    <a:ext uri="{9D8B030D-6E8A-4147-A177-3AD203B41FA5}">
                      <a16:colId xmlns:a16="http://schemas.microsoft.com/office/drawing/2014/main" val="1723951015"/>
                    </a:ext>
                  </a:extLst>
                </a:gridCol>
                <a:gridCol w="468845">
                  <a:extLst>
                    <a:ext uri="{9D8B030D-6E8A-4147-A177-3AD203B41FA5}">
                      <a16:colId xmlns:a16="http://schemas.microsoft.com/office/drawing/2014/main" val="102927534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3499709577"/>
                    </a:ext>
                  </a:extLst>
                </a:gridCol>
                <a:gridCol w="232288">
                  <a:extLst>
                    <a:ext uri="{9D8B030D-6E8A-4147-A177-3AD203B41FA5}">
                      <a16:colId xmlns:a16="http://schemas.microsoft.com/office/drawing/2014/main" val="2171064487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172119774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1318552648"/>
                    </a:ext>
                  </a:extLst>
                </a:gridCol>
                <a:gridCol w="671458">
                  <a:extLst>
                    <a:ext uri="{9D8B030D-6E8A-4147-A177-3AD203B41FA5}">
                      <a16:colId xmlns:a16="http://schemas.microsoft.com/office/drawing/2014/main" val="3067397416"/>
                    </a:ext>
                  </a:extLst>
                </a:gridCol>
                <a:gridCol w="848988">
                  <a:extLst>
                    <a:ext uri="{9D8B030D-6E8A-4147-A177-3AD203B41FA5}">
                      <a16:colId xmlns:a16="http://schemas.microsoft.com/office/drawing/2014/main" val="3427836697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018192047"/>
                    </a:ext>
                  </a:extLst>
                </a:gridCol>
                <a:gridCol w="963097">
                  <a:extLst>
                    <a:ext uri="{9D8B030D-6E8A-4147-A177-3AD203B41FA5}">
                      <a16:colId xmlns:a16="http://schemas.microsoft.com/office/drawing/2014/main" val="2970078227"/>
                    </a:ext>
                  </a:extLst>
                </a:gridCol>
                <a:gridCol w="612223">
                  <a:extLst>
                    <a:ext uri="{9D8B030D-6E8A-4147-A177-3AD203B41FA5}">
                      <a16:colId xmlns:a16="http://schemas.microsoft.com/office/drawing/2014/main" val="734179771"/>
                    </a:ext>
                  </a:extLst>
                </a:gridCol>
                <a:gridCol w="350875">
                  <a:extLst>
                    <a:ext uri="{9D8B030D-6E8A-4147-A177-3AD203B41FA5}">
                      <a16:colId xmlns:a16="http://schemas.microsoft.com/office/drawing/2014/main" val="3669701510"/>
                    </a:ext>
                  </a:extLst>
                </a:gridCol>
              </a:tblGrid>
              <a:tr h="28028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343022"/>
                  </a:ext>
                </a:extLst>
              </a:tr>
              <a:tr h="28028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672710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22773022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18813352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COMMENTS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43478936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75401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987828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569984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471579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700167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054418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035668"/>
                  </a:ext>
                </a:extLst>
              </a:tr>
              <a:tr h="315319">
                <a:tc gridSpan="2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latin typeface="Arial Narrow" panose="020B0606020202030204" pitchFamily="34" charset="0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422300"/>
                  </a:ext>
                </a:extLst>
              </a:tr>
              <a:tr h="315319">
                <a:tc gridSpan="2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latin typeface="Arial Narrow" panose="020B0606020202030204" pitchFamily="34" charset="0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79209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85050" y="246223"/>
            <a:ext cx="2766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Arial Narrow" panose="020B0606020202030204" pitchFamily="34" charset="0"/>
              </a:rPr>
              <a:t>S-LAB_FLOWCAM </a:t>
            </a:r>
            <a:endParaRPr lang="en-GB" sz="14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BFA3AF-FD80-45E6-85D2-D3E40CF43069}"/>
              </a:ext>
            </a:extLst>
          </p:cNvPr>
          <p:cNvSpPr txBox="1"/>
          <p:nvPr/>
        </p:nvSpPr>
        <p:spPr>
          <a:xfrm>
            <a:off x="9275528" y="253338"/>
            <a:ext cx="537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Arial Narrow" panose="020B0606020202030204" pitchFamily="34" charset="0"/>
              </a:rPr>
              <a:t>E0</a:t>
            </a:r>
          </a:p>
        </p:txBody>
      </p:sp>
      <p:graphicFrame>
        <p:nvGraphicFramePr>
          <p:cNvPr id="14" name="Table 4">
            <a:extLst>
              <a:ext uri="{FF2B5EF4-FFF2-40B4-BE49-F238E27FC236}">
                <a16:creationId xmlns:a16="http://schemas.microsoft.com/office/drawing/2014/main" id="{1E04EB27-971F-4916-8CC6-4AB5D7A93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767030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LOG-SAMPLES_UDW-AEROSOLS 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latin typeface="+mn-lt"/>
                        </a:rPr>
                        <a:t>B4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pic>
        <p:nvPicPr>
          <p:cNvPr id="15" name="Picture 29">
            <a:extLst>
              <a:ext uri="{FF2B5EF4-FFF2-40B4-BE49-F238E27FC236}">
                <a16:creationId xmlns:a16="http://schemas.microsoft.com/office/drawing/2014/main" id="{0C6828D4-AB60-412F-BA3B-8134464195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C4AB7116-FE30-4573-919F-CDE93EEB85E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sp>
        <p:nvSpPr>
          <p:cNvPr id="11" name="Google Shape;167;p4">
            <a:extLst>
              <a:ext uri="{FF2B5EF4-FFF2-40B4-BE49-F238E27FC236}">
                <a16:creationId xmlns:a16="http://schemas.microsoft.com/office/drawing/2014/main" id="{4866EA9F-6811-4119-81F8-C3E147BF04CF}"/>
              </a:ext>
            </a:extLst>
          </p:cNvPr>
          <p:cNvSpPr txBox="1"/>
          <p:nvPr/>
        </p:nvSpPr>
        <p:spPr>
          <a:xfrm>
            <a:off x="7122263" y="6612640"/>
            <a:ext cx="276691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/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LOG-SAMPLES_UDW-AEROSOLS_verso_V22032023 </a:t>
            </a:r>
            <a:endParaRPr lang="en-GB"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4F1F664-BB82-4E38-A314-B8BFB55BA5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10" y="735571"/>
            <a:ext cx="538208" cy="538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079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226735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LOG-SAMPLES_ASM-SERVICE-SITE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graphicFrame>
        <p:nvGraphicFramePr>
          <p:cNvPr id="41" name="Table 13">
            <a:extLst>
              <a:ext uri="{FF2B5EF4-FFF2-40B4-BE49-F238E27FC236}">
                <a16:creationId xmlns:a16="http://schemas.microsoft.com/office/drawing/2014/main" id="{CCEF7B07-2320-486E-B122-1CC116B30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613779"/>
              </p:ext>
            </p:extLst>
          </p:nvPr>
        </p:nvGraphicFramePr>
        <p:xfrm>
          <a:off x="92068" y="685230"/>
          <a:ext cx="9812303" cy="59091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3097">
                  <a:extLst>
                    <a:ext uri="{9D8B030D-6E8A-4147-A177-3AD203B41FA5}">
                      <a16:colId xmlns:a16="http://schemas.microsoft.com/office/drawing/2014/main" val="1138299414"/>
                    </a:ext>
                  </a:extLst>
                </a:gridCol>
                <a:gridCol w="175154">
                  <a:extLst>
                    <a:ext uri="{9D8B030D-6E8A-4147-A177-3AD203B41FA5}">
                      <a16:colId xmlns:a16="http://schemas.microsoft.com/office/drawing/2014/main" val="4239937042"/>
                    </a:ext>
                  </a:extLst>
                </a:gridCol>
                <a:gridCol w="787943">
                  <a:extLst>
                    <a:ext uri="{9D8B030D-6E8A-4147-A177-3AD203B41FA5}">
                      <a16:colId xmlns:a16="http://schemas.microsoft.com/office/drawing/2014/main" val="1189443647"/>
                    </a:ext>
                  </a:extLst>
                </a:gridCol>
                <a:gridCol w="594122">
                  <a:extLst>
                    <a:ext uri="{9D8B030D-6E8A-4147-A177-3AD203B41FA5}">
                      <a16:colId xmlns:a16="http://schemas.microsoft.com/office/drawing/2014/main" val="3551183557"/>
                    </a:ext>
                  </a:extLst>
                </a:gridCol>
                <a:gridCol w="368974">
                  <a:extLst>
                    <a:ext uri="{9D8B030D-6E8A-4147-A177-3AD203B41FA5}">
                      <a16:colId xmlns:a16="http://schemas.microsoft.com/office/drawing/2014/main" val="732753125"/>
                    </a:ext>
                  </a:extLst>
                </a:gridCol>
                <a:gridCol w="334955">
                  <a:extLst>
                    <a:ext uri="{9D8B030D-6E8A-4147-A177-3AD203B41FA5}">
                      <a16:colId xmlns:a16="http://schemas.microsoft.com/office/drawing/2014/main" val="2398041461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863067746"/>
                    </a:ext>
                  </a:extLst>
                </a:gridCol>
                <a:gridCol w="160315">
                  <a:extLst>
                    <a:ext uri="{9D8B030D-6E8A-4147-A177-3AD203B41FA5}">
                      <a16:colId xmlns:a16="http://schemas.microsoft.com/office/drawing/2014/main" val="3967949681"/>
                    </a:ext>
                  </a:extLst>
                </a:gridCol>
                <a:gridCol w="357966">
                  <a:extLst>
                    <a:ext uri="{9D8B030D-6E8A-4147-A177-3AD203B41FA5}">
                      <a16:colId xmlns:a16="http://schemas.microsoft.com/office/drawing/2014/main" val="1430197411"/>
                    </a:ext>
                  </a:extLst>
                </a:gridCol>
                <a:gridCol w="605129">
                  <a:extLst>
                    <a:ext uri="{9D8B030D-6E8A-4147-A177-3AD203B41FA5}">
                      <a16:colId xmlns:a16="http://schemas.microsoft.com/office/drawing/2014/main" val="1723951015"/>
                    </a:ext>
                  </a:extLst>
                </a:gridCol>
                <a:gridCol w="468845">
                  <a:extLst>
                    <a:ext uri="{9D8B030D-6E8A-4147-A177-3AD203B41FA5}">
                      <a16:colId xmlns:a16="http://schemas.microsoft.com/office/drawing/2014/main" val="102927534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3499709577"/>
                    </a:ext>
                  </a:extLst>
                </a:gridCol>
                <a:gridCol w="349128">
                  <a:extLst>
                    <a:ext uri="{9D8B030D-6E8A-4147-A177-3AD203B41FA5}">
                      <a16:colId xmlns:a16="http://schemas.microsoft.com/office/drawing/2014/main" val="2171064487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1318552648"/>
                    </a:ext>
                  </a:extLst>
                </a:gridCol>
                <a:gridCol w="671458">
                  <a:extLst>
                    <a:ext uri="{9D8B030D-6E8A-4147-A177-3AD203B41FA5}">
                      <a16:colId xmlns:a16="http://schemas.microsoft.com/office/drawing/2014/main" val="3067397416"/>
                    </a:ext>
                  </a:extLst>
                </a:gridCol>
                <a:gridCol w="848988">
                  <a:extLst>
                    <a:ext uri="{9D8B030D-6E8A-4147-A177-3AD203B41FA5}">
                      <a16:colId xmlns:a16="http://schemas.microsoft.com/office/drawing/2014/main" val="342783669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18192047"/>
                    </a:ext>
                  </a:extLst>
                </a:gridCol>
                <a:gridCol w="963097">
                  <a:extLst>
                    <a:ext uri="{9D8B030D-6E8A-4147-A177-3AD203B41FA5}">
                      <a16:colId xmlns:a16="http://schemas.microsoft.com/office/drawing/2014/main" val="2970078227"/>
                    </a:ext>
                  </a:extLst>
                </a:gridCol>
                <a:gridCol w="612223">
                  <a:extLst>
                    <a:ext uri="{9D8B030D-6E8A-4147-A177-3AD203B41FA5}">
                      <a16:colId xmlns:a16="http://schemas.microsoft.com/office/drawing/2014/main" val="734179771"/>
                    </a:ext>
                  </a:extLst>
                </a:gridCol>
                <a:gridCol w="350875">
                  <a:extLst>
                    <a:ext uri="{9D8B030D-6E8A-4147-A177-3AD203B41FA5}">
                      <a16:colId xmlns:a16="http://schemas.microsoft.com/office/drawing/2014/main" val="3669701510"/>
                    </a:ext>
                  </a:extLst>
                </a:gridCol>
              </a:tblGrid>
              <a:tr h="28027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C00000"/>
                          </a:solidFill>
                        </a:rPr>
                        <a:t>&lt;!&gt; first date on sheet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YYYY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DD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OPERATOR(S) INITIALS</a:t>
                      </a:r>
                    </a:p>
                  </a:txBody>
                  <a:tcPr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343022"/>
                  </a:ext>
                </a:extLst>
              </a:tr>
              <a:tr h="28027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LOG-SAMPLES_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_STATION-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0        0        0</a:t>
                      </a:r>
                    </a:p>
                  </a:txBody>
                  <a:tcPr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_ASM-SS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672710"/>
                  </a:ext>
                </a:extLst>
              </a:tr>
              <a:tr h="0">
                <a:tc gridSpan="2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22773022"/>
                  </a:ext>
                </a:extLst>
              </a:tr>
              <a:tr h="0">
                <a:tc gridSpan="2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18813352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UTC DATE/TIME START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(YYYY.MM.DD   HH:MM)</a:t>
                      </a:r>
                    </a:p>
                    <a:p>
                      <a:pPr algn="ctr"/>
                      <a:r>
                        <a:rPr lang="en-GB" sz="10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when you put NEW FILTERS IN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ASM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Whirlpack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FRZ -20°C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Filter serial n°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Activity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Tick as many as needed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UTC DATE/TIME END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(YYYY.MM.DD   HH:MM)</a:t>
                      </a:r>
                    </a:p>
                    <a:p>
                      <a:pPr algn="ctr"/>
                      <a:r>
                        <a:rPr lang="en-GB" sz="10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when you take FILTERS OUT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UTC DATE/TIME END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(YYYY.MM.DD   HH:MM)</a:t>
                      </a:r>
                    </a:p>
                    <a:p>
                      <a:pPr algn="ctr"/>
                      <a:r>
                        <a:rPr lang="en-GB" sz="10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when you take FILTERS OUT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43478936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75401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987828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569984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471579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CONTROL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END time on line above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Do this after putting filters for the next sampling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, i.e. you put in a first set of filters and store them immediately for the control, and you put in a second set of filters for the next sampling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No time stamp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700167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054418"/>
                  </a:ext>
                </a:extLst>
              </a:tr>
              <a:tr h="5605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sailing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on station</a:t>
                      </a: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in port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morning</a:t>
                      </a:r>
                    </a:p>
                  </a:txBody>
                  <a:tcPr anchor="ctr"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n-lt"/>
                        </a:rPr>
                        <a:t>[  ] evening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035668"/>
                  </a:ext>
                </a:extLst>
              </a:tr>
              <a:tr h="315306">
                <a:tc gridSpan="20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422300"/>
                  </a:ext>
                </a:extLst>
              </a:tr>
              <a:tr h="315306">
                <a:tc gridSpan="20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792092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36A85E7-62EE-4E66-BF51-23D348D8F71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sp>
        <p:nvSpPr>
          <p:cNvPr id="10" name="Google Shape;167;p4">
            <a:extLst>
              <a:ext uri="{FF2B5EF4-FFF2-40B4-BE49-F238E27FC236}">
                <a16:creationId xmlns:a16="http://schemas.microsoft.com/office/drawing/2014/main" id="{DA33DA45-C764-4DFC-8834-0580F5A07AC4}"/>
              </a:ext>
            </a:extLst>
          </p:cNvPr>
          <p:cNvSpPr txBox="1"/>
          <p:nvPr/>
        </p:nvSpPr>
        <p:spPr>
          <a:xfrm>
            <a:off x="7122263" y="6612640"/>
            <a:ext cx="276691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LOG-SAMPLES_ASM-SS_recto_V22032023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ED77FB4-0951-416C-8242-B7565C1F5E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18" y="731864"/>
            <a:ext cx="483808" cy="483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356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Table 13">
            <a:extLst>
              <a:ext uri="{FF2B5EF4-FFF2-40B4-BE49-F238E27FC236}">
                <a16:creationId xmlns:a16="http://schemas.microsoft.com/office/drawing/2014/main" id="{CCEF7B07-2320-486E-B122-1CC116B30AA3}"/>
              </a:ext>
            </a:extLst>
          </p:cNvPr>
          <p:cNvGraphicFramePr>
            <a:graphicFrameLocks noGrp="1"/>
          </p:cNvGraphicFramePr>
          <p:nvPr/>
        </p:nvGraphicFramePr>
        <p:xfrm>
          <a:off x="92068" y="685230"/>
          <a:ext cx="9720863" cy="59094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3097">
                  <a:extLst>
                    <a:ext uri="{9D8B030D-6E8A-4147-A177-3AD203B41FA5}">
                      <a16:colId xmlns:a16="http://schemas.microsoft.com/office/drawing/2014/main" val="1138299414"/>
                    </a:ext>
                  </a:extLst>
                </a:gridCol>
                <a:gridCol w="175154">
                  <a:extLst>
                    <a:ext uri="{9D8B030D-6E8A-4147-A177-3AD203B41FA5}">
                      <a16:colId xmlns:a16="http://schemas.microsoft.com/office/drawing/2014/main" val="4239937042"/>
                    </a:ext>
                  </a:extLst>
                </a:gridCol>
                <a:gridCol w="787943">
                  <a:extLst>
                    <a:ext uri="{9D8B030D-6E8A-4147-A177-3AD203B41FA5}">
                      <a16:colId xmlns:a16="http://schemas.microsoft.com/office/drawing/2014/main" val="1189443647"/>
                    </a:ext>
                  </a:extLst>
                </a:gridCol>
                <a:gridCol w="594122">
                  <a:extLst>
                    <a:ext uri="{9D8B030D-6E8A-4147-A177-3AD203B41FA5}">
                      <a16:colId xmlns:a16="http://schemas.microsoft.com/office/drawing/2014/main" val="3551183557"/>
                    </a:ext>
                  </a:extLst>
                </a:gridCol>
                <a:gridCol w="368974">
                  <a:extLst>
                    <a:ext uri="{9D8B030D-6E8A-4147-A177-3AD203B41FA5}">
                      <a16:colId xmlns:a16="http://schemas.microsoft.com/office/drawing/2014/main" val="732753125"/>
                    </a:ext>
                  </a:extLst>
                </a:gridCol>
                <a:gridCol w="334955">
                  <a:extLst>
                    <a:ext uri="{9D8B030D-6E8A-4147-A177-3AD203B41FA5}">
                      <a16:colId xmlns:a16="http://schemas.microsoft.com/office/drawing/2014/main" val="2398041461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863067746"/>
                    </a:ext>
                  </a:extLst>
                </a:gridCol>
                <a:gridCol w="160315">
                  <a:extLst>
                    <a:ext uri="{9D8B030D-6E8A-4147-A177-3AD203B41FA5}">
                      <a16:colId xmlns:a16="http://schemas.microsoft.com/office/drawing/2014/main" val="3967949681"/>
                    </a:ext>
                  </a:extLst>
                </a:gridCol>
                <a:gridCol w="357966">
                  <a:extLst>
                    <a:ext uri="{9D8B030D-6E8A-4147-A177-3AD203B41FA5}">
                      <a16:colId xmlns:a16="http://schemas.microsoft.com/office/drawing/2014/main" val="1430197411"/>
                    </a:ext>
                  </a:extLst>
                </a:gridCol>
                <a:gridCol w="605129">
                  <a:extLst>
                    <a:ext uri="{9D8B030D-6E8A-4147-A177-3AD203B41FA5}">
                      <a16:colId xmlns:a16="http://schemas.microsoft.com/office/drawing/2014/main" val="1723951015"/>
                    </a:ext>
                  </a:extLst>
                </a:gridCol>
                <a:gridCol w="468845">
                  <a:extLst>
                    <a:ext uri="{9D8B030D-6E8A-4147-A177-3AD203B41FA5}">
                      <a16:colId xmlns:a16="http://schemas.microsoft.com/office/drawing/2014/main" val="102927534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3499709577"/>
                    </a:ext>
                  </a:extLst>
                </a:gridCol>
                <a:gridCol w="232288">
                  <a:extLst>
                    <a:ext uri="{9D8B030D-6E8A-4147-A177-3AD203B41FA5}">
                      <a16:colId xmlns:a16="http://schemas.microsoft.com/office/drawing/2014/main" val="2171064487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172119774"/>
                    </a:ext>
                  </a:extLst>
                </a:gridCol>
                <a:gridCol w="261963">
                  <a:extLst>
                    <a:ext uri="{9D8B030D-6E8A-4147-A177-3AD203B41FA5}">
                      <a16:colId xmlns:a16="http://schemas.microsoft.com/office/drawing/2014/main" val="1318552648"/>
                    </a:ext>
                  </a:extLst>
                </a:gridCol>
                <a:gridCol w="671458">
                  <a:extLst>
                    <a:ext uri="{9D8B030D-6E8A-4147-A177-3AD203B41FA5}">
                      <a16:colId xmlns:a16="http://schemas.microsoft.com/office/drawing/2014/main" val="3067397416"/>
                    </a:ext>
                  </a:extLst>
                </a:gridCol>
                <a:gridCol w="848988">
                  <a:extLst>
                    <a:ext uri="{9D8B030D-6E8A-4147-A177-3AD203B41FA5}">
                      <a16:colId xmlns:a16="http://schemas.microsoft.com/office/drawing/2014/main" val="3427836697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018192047"/>
                    </a:ext>
                  </a:extLst>
                </a:gridCol>
                <a:gridCol w="963097">
                  <a:extLst>
                    <a:ext uri="{9D8B030D-6E8A-4147-A177-3AD203B41FA5}">
                      <a16:colId xmlns:a16="http://schemas.microsoft.com/office/drawing/2014/main" val="2970078227"/>
                    </a:ext>
                  </a:extLst>
                </a:gridCol>
                <a:gridCol w="612223">
                  <a:extLst>
                    <a:ext uri="{9D8B030D-6E8A-4147-A177-3AD203B41FA5}">
                      <a16:colId xmlns:a16="http://schemas.microsoft.com/office/drawing/2014/main" val="734179771"/>
                    </a:ext>
                  </a:extLst>
                </a:gridCol>
                <a:gridCol w="350875">
                  <a:extLst>
                    <a:ext uri="{9D8B030D-6E8A-4147-A177-3AD203B41FA5}">
                      <a16:colId xmlns:a16="http://schemas.microsoft.com/office/drawing/2014/main" val="3669701510"/>
                    </a:ext>
                  </a:extLst>
                </a:gridCol>
              </a:tblGrid>
              <a:tr h="28028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343022"/>
                  </a:ext>
                </a:extLst>
              </a:tr>
              <a:tr h="28028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672710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22773022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18813352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COMMENTS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43478936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75401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987828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569984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471579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700167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054418"/>
                  </a:ext>
                </a:extLst>
              </a:tr>
              <a:tr h="560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035668"/>
                  </a:ext>
                </a:extLst>
              </a:tr>
              <a:tr h="315319">
                <a:tc gridSpan="2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latin typeface="Arial Narrow" panose="020B0606020202030204" pitchFamily="34" charset="0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422300"/>
                  </a:ext>
                </a:extLst>
              </a:tr>
              <a:tr h="315319">
                <a:tc gridSpan="2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i="1" dirty="0">
                        <a:latin typeface="Arial Narrow" panose="020B0606020202030204" pitchFamily="34" charset="0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79209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85050" y="246223"/>
            <a:ext cx="2766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Arial Narrow" panose="020B0606020202030204" pitchFamily="34" charset="0"/>
              </a:rPr>
              <a:t>S-LAB_FLOWCAM </a:t>
            </a:r>
            <a:endParaRPr lang="en-GB" sz="14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BFA3AF-FD80-45E6-85D2-D3E40CF43069}"/>
              </a:ext>
            </a:extLst>
          </p:cNvPr>
          <p:cNvSpPr txBox="1"/>
          <p:nvPr/>
        </p:nvSpPr>
        <p:spPr>
          <a:xfrm>
            <a:off x="9275528" y="253338"/>
            <a:ext cx="537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Arial Narrow" panose="020B0606020202030204" pitchFamily="34" charset="0"/>
              </a:rPr>
              <a:t>E0</a:t>
            </a:r>
          </a:p>
        </p:txBody>
      </p:sp>
      <p:graphicFrame>
        <p:nvGraphicFramePr>
          <p:cNvPr id="14" name="Table 4">
            <a:extLst>
              <a:ext uri="{FF2B5EF4-FFF2-40B4-BE49-F238E27FC236}">
                <a16:creationId xmlns:a16="http://schemas.microsoft.com/office/drawing/2014/main" id="{1E04EB27-971F-4916-8CC6-4AB5D7A93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356382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LOG-SAMPLES_ASM-SERVICE-SITE 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pic>
        <p:nvPicPr>
          <p:cNvPr id="15" name="Picture 29">
            <a:extLst>
              <a:ext uri="{FF2B5EF4-FFF2-40B4-BE49-F238E27FC236}">
                <a16:creationId xmlns:a16="http://schemas.microsoft.com/office/drawing/2014/main" id="{0C6828D4-AB60-412F-BA3B-8134464195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C4AB7116-FE30-4573-919F-CDE93EEB85E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sp>
        <p:nvSpPr>
          <p:cNvPr id="11" name="Google Shape;167;p4">
            <a:extLst>
              <a:ext uri="{FF2B5EF4-FFF2-40B4-BE49-F238E27FC236}">
                <a16:creationId xmlns:a16="http://schemas.microsoft.com/office/drawing/2014/main" id="{4866EA9F-6811-4119-81F8-C3E147BF04CF}"/>
              </a:ext>
            </a:extLst>
          </p:cNvPr>
          <p:cNvSpPr txBox="1"/>
          <p:nvPr/>
        </p:nvSpPr>
        <p:spPr>
          <a:xfrm>
            <a:off x="7122263" y="6612640"/>
            <a:ext cx="276691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/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LOG-SAMPLES_ASM-SS_verso_V22032023 </a:t>
            </a:r>
            <a:endParaRPr lang="en-GB"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D583D31-1633-4DEC-9D25-F77695599AA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46" y="735571"/>
            <a:ext cx="468352" cy="4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997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206805"/>
              </p:ext>
            </p:extLst>
          </p:nvPr>
        </p:nvGraphicFramePr>
        <p:xfrm>
          <a:off x="-10827" y="137805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LOG-SAMPLES_SML-SEA</a:t>
                      </a:r>
                      <a:r>
                        <a:rPr lang="fr-FR" sz="1400" b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-SURFACE-MICROLAYER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26606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424586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45003"/>
            <a:ext cx="1967326" cy="46835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36A85E7-62EE-4E66-BF51-23D348D8F71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0"/>
            <a:ext cx="873184" cy="537602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395173"/>
              </p:ext>
            </p:extLst>
          </p:nvPr>
        </p:nvGraphicFramePr>
        <p:xfrm>
          <a:off x="97014" y="1412777"/>
          <a:ext cx="9726822" cy="2128341"/>
        </p:xfrm>
        <a:graphic>
          <a:graphicData uri="http://schemas.openxmlformats.org/drawingml/2006/table">
            <a:tbl>
              <a:tblPr firstRow="1" firstCol="1" bandRow="1"/>
              <a:tblGrid>
                <a:gridCol w="1459262">
                  <a:extLst>
                    <a:ext uri="{9D8B030D-6E8A-4147-A177-3AD203B41FA5}">
                      <a16:colId xmlns:a16="http://schemas.microsoft.com/office/drawing/2014/main" val="3885087750"/>
                    </a:ext>
                  </a:extLst>
                </a:gridCol>
                <a:gridCol w="1636288">
                  <a:extLst>
                    <a:ext uri="{9D8B030D-6E8A-4147-A177-3AD203B41FA5}">
                      <a16:colId xmlns:a16="http://schemas.microsoft.com/office/drawing/2014/main" val="1231053314"/>
                    </a:ext>
                  </a:extLst>
                </a:gridCol>
                <a:gridCol w="1636288">
                  <a:extLst>
                    <a:ext uri="{9D8B030D-6E8A-4147-A177-3AD203B41FA5}">
                      <a16:colId xmlns:a16="http://schemas.microsoft.com/office/drawing/2014/main" val="371212232"/>
                    </a:ext>
                  </a:extLst>
                </a:gridCol>
                <a:gridCol w="1554952">
                  <a:extLst>
                    <a:ext uri="{9D8B030D-6E8A-4147-A177-3AD203B41FA5}">
                      <a16:colId xmlns:a16="http://schemas.microsoft.com/office/drawing/2014/main" val="3786201691"/>
                    </a:ext>
                  </a:extLst>
                </a:gridCol>
                <a:gridCol w="1631503">
                  <a:extLst>
                    <a:ext uri="{9D8B030D-6E8A-4147-A177-3AD203B41FA5}">
                      <a16:colId xmlns:a16="http://schemas.microsoft.com/office/drawing/2014/main" val="3212928162"/>
                    </a:ext>
                  </a:extLst>
                </a:gridCol>
                <a:gridCol w="1808529">
                  <a:extLst>
                    <a:ext uri="{9D8B030D-6E8A-4147-A177-3AD203B41FA5}">
                      <a16:colId xmlns:a16="http://schemas.microsoft.com/office/drawing/2014/main" val="4157345866"/>
                    </a:ext>
                  </a:extLst>
                </a:gridCol>
              </a:tblGrid>
              <a:tr h="187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Protocol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Quantity, Container Storage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1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2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3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Comments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8600309"/>
                  </a:ext>
                </a:extLst>
              </a:tr>
              <a:tr h="415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SML-FC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1.5ml sample + 30 </a:t>
                      </a:r>
                      <a:r>
                        <a:rPr lang="en-US" sz="9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μl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Glute 25%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°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SML-FC-1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SML-FC-2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710"/>
                  </a:ext>
                </a:extLst>
              </a:tr>
              <a:tr h="4891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SML-CP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(5ml)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3ml sample + 750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μl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Glycerol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RT (-80</a:t>
                      </a: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°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SML-CS-1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SML-CS-2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SML-CS-3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802094"/>
                  </a:ext>
                </a:extLst>
              </a:tr>
              <a:tr h="430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SML-320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Filter 3μm PC 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(-80°C)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SML-320-1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SML-320-2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SML-320-3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391765"/>
                  </a:ext>
                </a:extLst>
              </a:tr>
              <a:tr h="4940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SML-023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Filter 0.22μm PC  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(-80°C)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SML-023-1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 SML-023-2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SML-023-3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129267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8741" y="548680"/>
          <a:ext cx="9720864" cy="775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6950">
                  <a:extLst>
                    <a:ext uri="{9D8B030D-6E8A-4147-A177-3AD203B41FA5}">
                      <a16:colId xmlns:a16="http://schemas.microsoft.com/office/drawing/2014/main" val="2745141830"/>
                    </a:ext>
                  </a:extLst>
                </a:gridCol>
                <a:gridCol w="816950">
                  <a:extLst>
                    <a:ext uri="{9D8B030D-6E8A-4147-A177-3AD203B41FA5}">
                      <a16:colId xmlns:a16="http://schemas.microsoft.com/office/drawing/2014/main" val="175576166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983658372"/>
                    </a:ext>
                  </a:extLst>
                </a:gridCol>
                <a:gridCol w="726250">
                  <a:extLst>
                    <a:ext uri="{9D8B030D-6E8A-4147-A177-3AD203B41FA5}">
                      <a16:colId xmlns:a16="http://schemas.microsoft.com/office/drawing/2014/main" val="2233529625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3294533416"/>
                    </a:ext>
                  </a:extLst>
                </a:gridCol>
                <a:gridCol w="518281">
                  <a:extLst>
                    <a:ext uri="{9D8B030D-6E8A-4147-A177-3AD203B41FA5}">
                      <a16:colId xmlns:a16="http://schemas.microsoft.com/office/drawing/2014/main" val="267220092"/>
                    </a:ext>
                  </a:extLst>
                </a:gridCol>
                <a:gridCol w="951936">
                  <a:extLst>
                    <a:ext uri="{9D8B030D-6E8A-4147-A177-3AD203B41FA5}">
                      <a16:colId xmlns:a16="http://schemas.microsoft.com/office/drawing/2014/main" val="413425857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0287214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95910053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31674618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833612629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76799044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808552060"/>
                    </a:ext>
                  </a:extLst>
                </a:gridCol>
                <a:gridCol w="238093">
                  <a:extLst>
                    <a:ext uri="{9D8B030D-6E8A-4147-A177-3AD203B41FA5}">
                      <a16:colId xmlns:a16="http://schemas.microsoft.com/office/drawing/2014/main" val="3190780461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YYYY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DD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HH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OPERATOR(S) INITIALS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55488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_STATION-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_SML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65431"/>
                  </a:ext>
                </a:extLst>
              </a:tr>
              <a:tr h="1257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52389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516112"/>
              </p:ext>
            </p:extLst>
          </p:nvPr>
        </p:nvGraphicFramePr>
        <p:xfrm>
          <a:off x="97014" y="1128503"/>
          <a:ext cx="9720864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867">
                  <a:extLst>
                    <a:ext uri="{9D8B030D-6E8A-4147-A177-3AD203B41FA5}">
                      <a16:colId xmlns:a16="http://schemas.microsoft.com/office/drawing/2014/main" val="339985212"/>
                    </a:ext>
                  </a:extLst>
                </a:gridCol>
                <a:gridCol w="310349">
                  <a:extLst>
                    <a:ext uri="{9D8B030D-6E8A-4147-A177-3AD203B41FA5}">
                      <a16:colId xmlns:a16="http://schemas.microsoft.com/office/drawing/2014/main" val="2514368931"/>
                    </a:ext>
                  </a:extLst>
                </a:gridCol>
                <a:gridCol w="1723961">
                  <a:extLst>
                    <a:ext uri="{9D8B030D-6E8A-4147-A177-3AD203B41FA5}">
                      <a16:colId xmlns:a16="http://schemas.microsoft.com/office/drawing/2014/main" val="3515498103"/>
                    </a:ext>
                  </a:extLst>
                </a:gridCol>
                <a:gridCol w="706255">
                  <a:extLst>
                    <a:ext uri="{9D8B030D-6E8A-4147-A177-3AD203B41FA5}">
                      <a16:colId xmlns:a16="http://schemas.microsoft.com/office/drawing/2014/main" val="91536303"/>
                    </a:ext>
                  </a:extLst>
                </a:gridCol>
                <a:gridCol w="805913">
                  <a:extLst>
                    <a:ext uri="{9D8B030D-6E8A-4147-A177-3AD203B41FA5}">
                      <a16:colId xmlns:a16="http://schemas.microsoft.com/office/drawing/2014/main" val="9977727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71267246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14340065"/>
                    </a:ext>
                  </a:extLst>
                </a:gridCol>
                <a:gridCol w="742151">
                  <a:extLst>
                    <a:ext uri="{9D8B030D-6E8A-4147-A177-3AD203B41FA5}">
                      <a16:colId xmlns:a16="http://schemas.microsoft.com/office/drawing/2014/main" val="3365356286"/>
                    </a:ext>
                  </a:extLst>
                </a:gridCol>
              </a:tblGrid>
              <a:tr h="2382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Water Collection</a:t>
                      </a:r>
                      <a:endParaRPr lang="en-US" sz="1400" b="0" dirty="0"/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        Number of dips:</a:t>
                      </a:r>
                      <a:endParaRPr lang="en-US" sz="1400" b="0" dirty="0"/>
                    </a:p>
                  </a:txBody>
                  <a:tcPr>
                    <a:lnL w="12700" cmpd="sng"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Volume Collected (L)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075143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253549"/>
              </p:ext>
            </p:extLst>
          </p:nvPr>
        </p:nvGraphicFramePr>
        <p:xfrm>
          <a:off x="97014" y="4409408"/>
          <a:ext cx="9726822" cy="2197990"/>
        </p:xfrm>
        <a:graphic>
          <a:graphicData uri="http://schemas.openxmlformats.org/drawingml/2006/table">
            <a:tbl>
              <a:tblPr firstRow="1" firstCol="1" bandRow="1"/>
              <a:tblGrid>
                <a:gridCol w="1459262">
                  <a:extLst>
                    <a:ext uri="{9D8B030D-6E8A-4147-A177-3AD203B41FA5}">
                      <a16:colId xmlns:a16="http://schemas.microsoft.com/office/drawing/2014/main" val="3885087750"/>
                    </a:ext>
                  </a:extLst>
                </a:gridCol>
                <a:gridCol w="1636288">
                  <a:extLst>
                    <a:ext uri="{9D8B030D-6E8A-4147-A177-3AD203B41FA5}">
                      <a16:colId xmlns:a16="http://schemas.microsoft.com/office/drawing/2014/main" val="1231053314"/>
                    </a:ext>
                  </a:extLst>
                </a:gridCol>
                <a:gridCol w="1636288">
                  <a:extLst>
                    <a:ext uri="{9D8B030D-6E8A-4147-A177-3AD203B41FA5}">
                      <a16:colId xmlns:a16="http://schemas.microsoft.com/office/drawing/2014/main" val="371212232"/>
                    </a:ext>
                  </a:extLst>
                </a:gridCol>
                <a:gridCol w="1554952">
                  <a:extLst>
                    <a:ext uri="{9D8B030D-6E8A-4147-A177-3AD203B41FA5}">
                      <a16:colId xmlns:a16="http://schemas.microsoft.com/office/drawing/2014/main" val="3786201691"/>
                    </a:ext>
                  </a:extLst>
                </a:gridCol>
                <a:gridCol w="1631503">
                  <a:extLst>
                    <a:ext uri="{9D8B030D-6E8A-4147-A177-3AD203B41FA5}">
                      <a16:colId xmlns:a16="http://schemas.microsoft.com/office/drawing/2014/main" val="3212928162"/>
                    </a:ext>
                  </a:extLst>
                </a:gridCol>
                <a:gridCol w="1808529">
                  <a:extLst>
                    <a:ext uri="{9D8B030D-6E8A-4147-A177-3AD203B41FA5}">
                      <a16:colId xmlns:a16="http://schemas.microsoft.com/office/drawing/2014/main" val="4157345866"/>
                    </a:ext>
                  </a:extLst>
                </a:gridCol>
              </a:tblGrid>
              <a:tr h="1809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Protocol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Quantity, Container Storage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1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2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3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Comments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8600309"/>
                  </a:ext>
                </a:extLst>
              </a:tr>
              <a:tr h="4352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SML-FC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1.5ml sample + 30 </a:t>
                      </a:r>
                      <a:r>
                        <a:rPr lang="en-US" sz="9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μl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Glute 25%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°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SML-FC-1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SML-FC-2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710"/>
                  </a:ext>
                </a:extLst>
              </a:tr>
              <a:tr h="5127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SML-CP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(5ml)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3ml sample + 750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μl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Glycerol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RT (-80</a:t>
                      </a: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°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SML-CS-1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SML-CS-2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SML-CS-3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802094"/>
                  </a:ext>
                </a:extLst>
              </a:tr>
              <a:tr h="4510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SML-320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Filter 3μm PC 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(-80°C)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SML-320-1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SML-320-2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SML-320-3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391765"/>
                  </a:ext>
                </a:extLst>
              </a:tr>
              <a:tr h="5456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SML-023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Filter 0.22μm PC  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(-80°C)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SML-023-1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SML-023-2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SML-023-3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1292674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667068"/>
              </p:ext>
            </p:extLst>
          </p:nvPr>
        </p:nvGraphicFramePr>
        <p:xfrm>
          <a:off x="100280" y="3541118"/>
          <a:ext cx="9720864" cy="7924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6950">
                  <a:extLst>
                    <a:ext uri="{9D8B030D-6E8A-4147-A177-3AD203B41FA5}">
                      <a16:colId xmlns:a16="http://schemas.microsoft.com/office/drawing/2014/main" val="2745141830"/>
                    </a:ext>
                  </a:extLst>
                </a:gridCol>
                <a:gridCol w="816950">
                  <a:extLst>
                    <a:ext uri="{9D8B030D-6E8A-4147-A177-3AD203B41FA5}">
                      <a16:colId xmlns:a16="http://schemas.microsoft.com/office/drawing/2014/main" val="175576166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983658372"/>
                    </a:ext>
                  </a:extLst>
                </a:gridCol>
                <a:gridCol w="726250">
                  <a:extLst>
                    <a:ext uri="{9D8B030D-6E8A-4147-A177-3AD203B41FA5}">
                      <a16:colId xmlns:a16="http://schemas.microsoft.com/office/drawing/2014/main" val="2233529625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3294533416"/>
                    </a:ext>
                  </a:extLst>
                </a:gridCol>
                <a:gridCol w="518281">
                  <a:extLst>
                    <a:ext uri="{9D8B030D-6E8A-4147-A177-3AD203B41FA5}">
                      <a16:colId xmlns:a16="http://schemas.microsoft.com/office/drawing/2014/main" val="267220092"/>
                    </a:ext>
                  </a:extLst>
                </a:gridCol>
                <a:gridCol w="951936">
                  <a:extLst>
                    <a:ext uri="{9D8B030D-6E8A-4147-A177-3AD203B41FA5}">
                      <a16:colId xmlns:a16="http://schemas.microsoft.com/office/drawing/2014/main" val="413425857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0287214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95910053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31674618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833612629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76799044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808552060"/>
                    </a:ext>
                  </a:extLst>
                </a:gridCol>
                <a:gridCol w="238093">
                  <a:extLst>
                    <a:ext uri="{9D8B030D-6E8A-4147-A177-3AD203B41FA5}">
                      <a16:colId xmlns:a16="http://schemas.microsoft.com/office/drawing/2014/main" val="3190780461"/>
                    </a:ext>
                  </a:extLst>
                </a:gridCol>
              </a:tblGrid>
              <a:tr h="3047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YYYY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DD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HH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OPERATOR(S) INITIALS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554882"/>
                  </a:ext>
                </a:extLst>
              </a:tr>
              <a:tr h="2354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_STATION-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_SML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65431"/>
                  </a:ext>
                </a:extLst>
              </a:tr>
              <a:tr h="2354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52389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891877"/>
              </p:ext>
            </p:extLst>
          </p:nvPr>
        </p:nvGraphicFramePr>
        <p:xfrm>
          <a:off x="103546" y="4100057"/>
          <a:ext cx="9720864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867">
                  <a:extLst>
                    <a:ext uri="{9D8B030D-6E8A-4147-A177-3AD203B41FA5}">
                      <a16:colId xmlns:a16="http://schemas.microsoft.com/office/drawing/2014/main" val="339985212"/>
                    </a:ext>
                  </a:extLst>
                </a:gridCol>
                <a:gridCol w="310349">
                  <a:extLst>
                    <a:ext uri="{9D8B030D-6E8A-4147-A177-3AD203B41FA5}">
                      <a16:colId xmlns:a16="http://schemas.microsoft.com/office/drawing/2014/main" val="2514368931"/>
                    </a:ext>
                  </a:extLst>
                </a:gridCol>
                <a:gridCol w="1723961">
                  <a:extLst>
                    <a:ext uri="{9D8B030D-6E8A-4147-A177-3AD203B41FA5}">
                      <a16:colId xmlns:a16="http://schemas.microsoft.com/office/drawing/2014/main" val="3515498103"/>
                    </a:ext>
                  </a:extLst>
                </a:gridCol>
                <a:gridCol w="706255">
                  <a:extLst>
                    <a:ext uri="{9D8B030D-6E8A-4147-A177-3AD203B41FA5}">
                      <a16:colId xmlns:a16="http://schemas.microsoft.com/office/drawing/2014/main" val="91536303"/>
                    </a:ext>
                  </a:extLst>
                </a:gridCol>
                <a:gridCol w="805913">
                  <a:extLst>
                    <a:ext uri="{9D8B030D-6E8A-4147-A177-3AD203B41FA5}">
                      <a16:colId xmlns:a16="http://schemas.microsoft.com/office/drawing/2014/main" val="9977727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712672463"/>
                    </a:ext>
                  </a:extLst>
                </a:gridCol>
                <a:gridCol w="932885">
                  <a:extLst>
                    <a:ext uri="{9D8B030D-6E8A-4147-A177-3AD203B41FA5}">
                      <a16:colId xmlns:a16="http://schemas.microsoft.com/office/drawing/2014/main" val="314340065"/>
                    </a:ext>
                  </a:extLst>
                </a:gridCol>
                <a:gridCol w="961394">
                  <a:extLst>
                    <a:ext uri="{9D8B030D-6E8A-4147-A177-3AD203B41FA5}">
                      <a16:colId xmlns:a16="http://schemas.microsoft.com/office/drawing/2014/main" val="3365356286"/>
                    </a:ext>
                  </a:extLst>
                </a:gridCol>
              </a:tblGrid>
              <a:tr h="2251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Water Collection</a:t>
                      </a:r>
                      <a:endParaRPr lang="en-US" sz="1400" b="0" dirty="0"/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Number of dips:</a:t>
                      </a:r>
                      <a:endParaRPr lang="en-US" sz="1400" b="0" dirty="0"/>
                    </a:p>
                  </a:txBody>
                  <a:tcPr>
                    <a:lnL w="12700" cmpd="sng"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Volume Collected (L)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075143"/>
                  </a:ext>
                </a:extLst>
              </a:tr>
            </a:tbl>
          </a:graphicData>
        </a:graphic>
      </p:graphicFrame>
      <p:sp>
        <p:nvSpPr>
          <p:cNvPr id="13" name="Google Shape;167;p4">
            <a:extLst>
              <a:ext uri="{FF2B5EF4-FFF2-40B4-BE49-F238E27FC236}">
                <a16:creationId xmlns:a16="http://schemas.microsoft.com/office/drawing/2014/main" id="{FE4291AA-EA66-40DC-B243-AF019DE42A54}"/>
              </a:ext>
            </a:extLst>
          </p:cNvPr>
          <p:cNvSpPr txBox="1"/>
          <p:nvPr/>
        </p:nvSpPr>
        <p:spPr>
          <a:xfrm>
            <a:off x="7122263" y="6612640"/>
            <a:ext cx="276691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/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LOG-SAMPLES_SML_recto_V22032023 </a:t>
            </a:r>
            <a:endParaRPr lang="en-GB"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6A8EEC-4BBB-4ED8-8D8E-B8E359847364}"/>
              </a:ext>
            </a:extLst>
          </p:cNvPr>
          <p:cNvSpPr/>
          <p:nvPr/>
        </p:nvSpPr>
        <p:spPr>
          <a:xfrm>
            <a:off x="9357277" y="167184"/>
            <a:ext cx="360040" cy="2281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18F97E2E-1035-4A93-9E47-31093D1CE4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60" y="562985"/>
            <a:ext cx="413403" cy="41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566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443349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LOG-SAMPLES_SML-SEA</a:t>
                      </a:r>
                      <a:r>
                        <a:rPr lang="fr-FR" sz="1400" b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-SURFACE-MICROLAYER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36A85E7-62EE-4E66-BF51-23D348D8F71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454151"/>
              </p:ext>
            </p:extLst>
          </p:nvPr>
        </p:nvGraphicFramePr>
        <p:xfrm>
          <a:off x="36141" y="2060848"/>
          <a:ext cx="9832717" cy="3237647"/>
        </p:xfrm>
        <a:graphic>
          <a:graphicData uri="http://schemas.openxmlformats.org/drawingml/2006/table">
            <a:tbl>
              <a:tblPr firstRow="1" firstCol="1" bandRow="1"/>
              <a:tblGrid>
                <a:gridCol w="1475149">
                  <a:extLst>
                    <a:ext uri="{9D8B030D-6E8A-4147-A177-3AD203B41FA5}">
                      <a16:colId xmlns:a16="http://schemas.microsoft.com/office/drawing/2014/main" val="3885087750"/>
                    </a:ext>
                  </a:extLst>
                </a:gridCol>
                <a:gridCol w="1654102">
                  <a:extLst>
                    <a:ext uri="{9D8B030D-6E8A-4147-A177-3AD203B41FA5}">
                      <a16:colId xmlns:a16="http://schemas.microsoft.com/office/drawing/2014/main" val="1231053314"/>
                    </a:ext>
                  </a:extLst>
                </a:gridCol>
                <a:gridCol w="1654102">
                  <a:extLst>
                    <a:ext uri="{9D8B030D-6E8A-4147-A177-3AD203B41FA5}">
                      <a16:colId xmlns:a16="http://schemas.microsoft.com/office/drawing/2014/main" val="371212232"/>
                    </a:ext>
                  </a:extLst>
                </a:gridCol>
                <a:gridCol w="1571881">
                  <a:extLst>
                    <a:ext uri="{9D8B030D-6E8A-4147-A177-3AD203B41FA5}">
                      <a16:colId xmlns:a16="http://schemas.microsoft.com/office/drawing/2014/main" val="3786201691"/>
                    </a:ext>
                  </a:extLst>
                </a:gridCol>
                <a:gridCol w="1649265">
                  <a:extLst>
                    <a:ext uri="{9D8B030D-6E8A-4147-A177-3AD203B41FA5}">
                      <a16:colId xmlns:a16="http://schemas.microsoft.com/office/drawing/2014/main" val="3212928162"/>
                    </a:ext>
                  </a:extLst>
                </a:gridCol>
                <a:gridCol w="1828218">
                  <a:extLst>
                    <a:ext uri="{9D8B030D-6E8A-4147-A177-3AD203B41FA5}">
                      <a16:colId xmlns:a16="http://schemas.microsoft.com/office/drawing/2014/main" val="4157345866"/>
                    </a:ext>
                  </a:extLst>
                </a:gridCol>
              </a:tblGrid>
              <a:tr h="583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Protocol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Quantity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Container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storage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Comments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8600309"/>
                  </a:ext>
                </a:extLst>
              </a:tr>
              <a:tr h="6247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SML-FC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1.5ml sample + 30 </a:t>
                      </a:r>
                      <a:r>
                        <a:rPr lang="en-US" sz="9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μl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Glute 25%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°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SML-FC-1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SML-FC-2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710"/>
                  </a:ext>
                </a:extLst>
              </a:tr>
              <a:tr h="6664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SML-CP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(5ml)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3ml sample + 750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μl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Glycerol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RT (-80</a:t>
                      </a: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°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SML-CS-1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SML-CS-2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SML-CS-3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802094"/>
                  </a:ext>
                </a:extLst>
              </a:tr>
              <a:tr h="6525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SML-320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Filter 3μm PC 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(-80°C)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SML-320-1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 SML-320-2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 SML-320-3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391765"/>
                  </a:ext>
                </a:extLst>
              </a:tr>
              <a:tr h="6525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SML-023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Filter 0.22μm PC 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(-80°C)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SML-023-1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 SML-023-2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 SML-023-3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129267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512612"/>
              </p:ext>
            </p:extLst>
          </p:nvPr>
        </p:nvGraphicFramePr>
        <p:xfrm>
          <a:off x="78741" y="683218"/>
          <a:ext cx="9720864" cy="126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6950">
                  <a:extLst>
                    <a:ext uri="{9D8B030D-6E8A-4147-A177-3AD203B41FA5}">
                      <a16:colId xmlns:a16="http://schemas.microsoft.com/office/drawing/2014/main" val="2745141830"/>
                    </a:ext>
                  </a:extLst>
                </a:gridCol>
                <a:gridCol w="816950">
                  <a:extLst>
                    <a:ext uri="{9D8B030D-6E8A-4147-A177-3AD203B41FA5}">
                      <a16:colId xmlns:a16="http://schemas.microsoft.com/office/drawing/2014/main" val="1755761666"/>
                    </a:ext>
                  </a:extLst>
                </a:gridCol>
                <a:gridCol w="292295">
                  <a:extLst>
                    <a:ext uri="{9D8B030D-6E8A-4147-A177-3AD203B41FA5}">
                      <a16:colId xmlns:a16="http://schemas.microsoft.com/office/drawing/2014/main" val="2983658372"/>
                    </a:ext>
                  </a:extLst>
                </a:gridCol>
                <a:gridCol w="571801">
                  <a:extLst>
                    <a:ext uri="{9D8B030D-6E8A-4147-A177-3AD203B41FA5}">
                      <a16:colId xmlns:a16="http://schemas.microsoft.com/office/drawing/2014/main" val="2876496175"/>
                    </a:ext>
                  </a:extLst>
                </a:gridCol>
                <a:gridCol w="726250">
                  <a:extLst>
                    <a:ext uri="{9D8B030D-6E8A-4147-A177-3AD203B41FA5}">
                      <a16:colId xmlns:a16="http://schemas.microsoft.com/office/drawing/2014/main" val="2233529625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3294533416"/>
                    </a:ext>
                  </a:extLst>
                </a:gridCol>
                <a:gridCol w="518281">
                  <a:extLst>
                    <a:ext uri="{9D8B030D-6E8A-4147-A177-3AD203B41FA5}">
                      <a16:colId xmlns:a16="http://schemas.microsoft.com/office/drawing/2014/main" val="267220092"/>
                    </a:ext>
                  </a:extLst>
                </a:gridCol>
                <a:gridCol w="951936">
                  <a:extLst>
                    <a:ext uri="{9D8B030D-6E8A-4147-A177-3AD203B41FA5}">
                      <a16:colId xmlns:a16="http://schemas.microsoft.com/office/drawing/2014/main" val="413425857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0287214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95910053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31674618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833612629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76799044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808552060"/>
                    </a:ext>
                  </a:extLst>
                </a:gridCol>
                <a:gridCol w="238093">
                  <a:extLst>
                    <a:ext uri="{9D8B030D-6E8A-4147-A177-3AD203B41FA5}">
                      <a16:colId xmlns:a16="http://schemas.microsoft.com/office/drawing/2014/main" val="3190780461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YYYY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DD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HH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OPERATOR(S) INITIALS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55488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_STATION-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0        0        0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_SML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6543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743194"/>
                  </a:ext>
                </a:extLst>
              </a:tr>
              <a:tr h="144000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Water Collection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Number of dips: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Volume Collected (L)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596702"/>
                  </a:ext>
                </a:extLst>
              </a:tr>
              <a:tr h="144000">
                <a:tc gridSpan="2"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230479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119156" y="1556792"/>
            <a:ext cx="864096" cy="28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100786" y="1545076"/>
            <a:ext cx="1316710" cy="28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Google Shape;167;p4">
            <a:extLst>
              <a:ext uri="{FF2B5EF4-FFF2-40B4-BE49-F238E27FC236}">
                <a16:creationId xmlns:a16="http://schemas.microsoft.com/office/drawing/2014/main" id="{07CA1EED-DA7F-4DD3-804F-9B1280AE22E7}"/>
              </a:ext>
            </a:extLst>
          </p:cNvPr>
          <p:cNvSpPr txBox="1"/>
          <p:nvPr/>
        </p:nvSpPr>
        <p:spPr>
          <a:xfrm>
            <a:off x="7122263" y="6612640"/>
            <a:ext cx="276691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LOG-SAMPLES_SML_verso_V22032023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3DB7B48-479C-40CC-B80D-C3B3E7B416FF}"/>
              </a:ext>
            </a:extLst>
          </p:cNvPr>
          <p:cNvSpPr/>
          <p:nvPr/>
        </p:nvSpPr>
        <p:spPr>
          <a:xfrm>
            <a:off x="9357277" y="291474"/>
            <a:ext cx="360040" cy="2281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302D6AA-B8FF-4405-8485-0F96348C6EA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30" y="722808"/>
            <a:ext cx="439982" cy="43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770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851558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LOG-SAMPLES_BVOC-</a:t>
                      </a:r>
                      <a:r>
                        <a:rPr lang="fr-FR" sz="1400" b="0" dirty="0" err="1">
                          <a:solidFill>
                            <a:schemeClr val="bg1"/>
                          </a:solidFill>
                          <a:latin typeface="+mn-lt"/>
                        </a:rPr>
                        <a:t>Biogenic</a:t>
                      </a: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dirty="0" err="1">
                          <a:solidFill>
                            <a:schemeClr val="bg1"/>
                          </a:solidFill>
                          <a:latin typeface="+mn-lt"/>
                        </a:rPr>
                        <a:t>volotile</a:t>
                      </a: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dirty="0" err="1">
                          <a:solidFill>
                            <a:schemeClr val="bg1"/>
                          </a:solidFill>
                          <a:latin typeface="+mn-lt"/>
                        </a:rPr>
                        <a:t>organic</a:t>
                      </a: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 compounds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36A85E7-62EE-4E66-BF51-23D348D8F71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811820"/>
              </p:ext>
            </p:extLst>
          </p:nvPr>
        </p:nvGraphicFramePr>
        <p:xfrm>
          <a:off x="78741" y="1556044"/>
          <a:ext cx="9720864" cy="5051045"/>
        </p:xfrm>
        <a:graphic>
          <a:graphicData uri="http://schemas.openxmlformats.org/drawingml/2006/table">
            <a:tbl>
              <a:tblPr firstRow="1" firstCol="1" bandRow="1"/>
              <a:tblGrid>
                <a:gridCol w="1129843">
                  <a:extLst>
                    <a:ext uri="{9D8B030D-6E8A-4147-A177-3AD203B41FA5}">
                      <a16:colId xmlns:a16="http://schemas.microsoft.com/office/drawing/2014/main" val="388508775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231053314"/>
                    </a:ext>
                  </a:extLst>
                </a:gridCol>
                <a:gridCol w="1214871">
                  <a:extLst>
                    <a:ext uri="{9D8B030D-6E8A-4147-A177-3AD203B41FA5}">
                      <a16:colId xmlns:a16="http://schemas.microsoft.com/office/drawing/2014/main" val="371212232"/>
                    </a:ext>
                  </a:extLst>
                </a:gridCol>
                <a:gridCol w="1291260">
                  <a:extLst>
                    <a:ext uri="{9D8B030D-6E8A-4147-A177-3AD203B41FA5}">
                      <a16:colId xmlns:a16="http://schemas.microsoft.com/office/drawing/2014/main" val="1436169478"/>
                    </a:ext>
                  </a:extLst>
                </a:gridCol>
                <a:gridCol w="1166277">
                  <a:extLst>
                    <a:ext uri="{9D8B030D-6E8A-4147-A177-3AD203B41FA5}">
                      <a16:colId xmlns:a16="http://schemas.microsoft.com/office/drawing/2014/main" val="538336685"/>
                    </a:ext>
                  </a:extLst>
                </a:gridCol>
                <a:gridCol w="1160346">
                  <a:extLst>
                    <a:ext uri="{9D8B030D-6E8A-4147-A177-3AD203B41FA5}">
                      <a16:colId xmlns:a16="http://schemas.microsoft.com/office/drawing/2014/main" val="3212928162"/>
                    </a:ext>
                  </a:extLst>
                </a:gridCol>
                <a:gridCol w="1814051">
                  <a:extLst>
                    <a:ext uri="{9D8B030D-6E8A-4147-A177-3AD203B41FA5}">
                      <a16:colId xmlns:a16="http://schemas.microsoft.com/office/drawing/2014/main" val="4157345866"/>
                    </a:ext>
                  </a:extLst>
                </a:gridCol>
              </a:tblGrid>
              <a:tr h="6580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mLPM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start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[100] [100] [100]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UTC DATE/TIME START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(YYYY.MM.DD   HH:MM)</a:t>
                      </a:r>
                    </a:p>
                    <a:p>
                      <a:pPr algn="ctr"/>
                      <a:r>
                        <a:rPr lang="en-GB" sz="11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when you put NEW tubes IN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BVOC-1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BVOC-2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BVOC-3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mLPM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End</a:t>
                      </a:r>
                      <a:r>
                        <a:rPr lang="en-US" sz="11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[100] [100] [100] 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UTC DATE/TIME END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(YYYY.MM.DD   HH:MM)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when you take tubes OUT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600309"/>
                  </a:ext>
                </a:extLst>
              </a:tr>
              <a:tr h="63531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[  ] 100:100:100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BVOC-1-1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BVOC-2-1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BVOC-3-1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</a:rPr>
                        <a:t>[  ]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100:100:100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710"/>
                  </a:ext>
                </a:extLst>
              </a:tr>
              <a:tr h="6274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[  ] 100:100:100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BVOC-1-2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BVOC-2-2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BVOC-3-2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</a:rPr>
                        <a:t>[  ]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100:100:100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802094"/>
                  </a:ext>
                </a:extLst>
              </a:tr>
              <a:tr h="6353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[  ] 100:100:100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BVOC-1-3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BVOC-2-3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BVOC-3-3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</a:rPr>
                        <a:t>[  ]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100:100:100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391765"/>
                  </a:ext>
                </a:extLst>
              </a:tr>
              <a:tr h="6353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[  ] 100:100:100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BVOC-1-4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BVOC-2-4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BVOC-3-4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</a:rPr>
                        <a:t>[  ]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100:100:100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1292674"/>
                  </a:ext>
                </a:extLst>
              </a:tr>
              <a:tr h="6143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[  ] 100:100:100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BVOC-1-5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BVOC-2-5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BVOC-3-5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</a:rPr>
                        <a:t>[  ]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100:100:100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9294109"/>
                  </a:ext>
                </a:extLst>
              </a:tr>
              <a:tr h="6143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[  ] 100:100:100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BVOC-1-6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BVOC-2-6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BVOC-3-6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</a:rPr>
                        <a:t>[  ]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100:100:100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9196437"/>
                  </a:ext>
                </a:extLst>
              </a:tr>
              <a:tr h="6143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[  ] 100:100:100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BVOC-1-7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BVOC-2-7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BVOC-3-7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</a:rPr>
                        <a:t>[  ]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100:100:100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94767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203737"/>
              </p:ext>
            </p:extLst>
          </p:nvPr>
        </p:nvGraphicFramePr>
        <p:xfrm>
          <a:off x="78741" y="683218"/>
          <a:ext cx="9720864" cy="8245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3819">
                  <a:extLst>
                    <a:ext uri="{9D8B030D-6E8A-4147-A177-3AD203B41FA5}">
                      <a16:colId xmlns:a16="http://schemas.microsoft.com/office/drawing/2014/main" val="2745141830"/>
                    </a:ext>
                  </a:extLst>
                </a:gridCol>
                <a:gridCol w="720081">
                  <a:extLst>
                    <a:ext uri="{9D8B030D-6E8A-4147-A177-3AD203B41FA5}">
                      <a16:colId xmlns:a16="http://schemas.microsoft.com/office/drawing/2014/main" val="175576166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983658372"/>
                    </a:ext>
                  </a:extLst>
                </a:gridCol>
                <a:gridCol w="726250">
                  <a:extLst>
                    <a:ext uri="{9D8B030D-6E8A-4147-A177-3AD203B41FA5}">
                      <a16:colId xmlns:a16="http://schemas.microsoft.com/office/drawing/2014/main" val="2233529625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3294533416"/>
                    </a:ext>
                  </a:extLst>
                </a:gridCol>
                <a:gridCol w="518281">
                  <a:extLst>
                    <a:ext uri="{9D8B030D-6E8A-4147-A177-3AD203B41FA5}">
                      <a16:colId xmlns:a16="http://schemas.microsoft.com/office/drawing/2014/main" val="267220092"/>
                    </a:ext>
                  </a:extLst>
                </a:gridCol>
                <a:gridCol w="951936">
                  <a:extLst>
                    <a:ext uri="{9D8B030D-6E8A-4147-A177-3AD203B41FA5}">
                      <a16:colId xmlns:a16="http://schemas.microsoft.com/office/drawing/2014/main" val="413425857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0287214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95910053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31674618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833612629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76799044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808552060"/>
                    </a:ext>
                  </a:extLst>
                </a:gridCol>
                <a:gridCol w="238093">
                  <a:extLst>
                    <a:ext uri="{9D8B030D-6E8A-4147-A177-3AD203B41FA5}">
                      <a16:colId xmlns:a16="http://schemas.microsoft.com/office/drawing/2014/main" val="3190780461"/>
                    </a:ext>
                  </a:extLst>
                </a:gridCol>
              </a:tblGrid>
              <a:tr h="3368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YYYY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DD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OPERATOR(S) INITIALS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554882"/>
                  </a:ext>
                </a:extLst>
              </a:tr>
              <a:tr h="2072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_STATION-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0        0        0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_BVOC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65431"/>
                  </a:ext>
                </a:extLst>
              </a:tr>
              <a:tr h="2072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&lt;!&gt; first date on sheet</a:t>
                      </a: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743194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CF888432-064D-40CC-BFCE-BC87B97F9C97}"/>
              </a:ext>
            </a:extLst>
          </p:cNvPr>
          <p:cNvSpPr/>
          <p:nvPr/>
        </p:nvSpPr>
        <p:spPr>
          <a:xfrm>
            <a:off x="9357277" y="291474"/>
            <a:ext cx="360040" cy="2281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Google Shape;167;p4">
            <a:extLst>
              <a:ext uri="{FF2B5EF4-FFF2-40B4-BE49-F238E27FC236}">
                <a16:creationId xmlns:a16="http://schemas.microsoft.com/office/drawing/2014/main" id="{48D4CD97-A170-4E98-885F-D95CDE286EC6}"/>
              </a:ext>
            </a:extLst>
          </p:cNvPr>
          <p:cNvSpPr txBox="1"/>
          <p:nvPr/>
        </p:nvSpPr>
        <p:spPr>
          <a:xfrm>
            <a:off x="7122263" y="6612640"/>
            <a:ext cx="276691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LOG-SAMPLES_BVOC_recto_V22032023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66C9138-8414-4059-A3EE-5FDD2A3E597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29" y="698625"/>
            <a:ext cx="535785" cy="53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148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678458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LOG-SAMPLES_BVOC-</a:t>
                      </a:r>
                      <a:r>
                        <a:rPr lang="fr-FR" sz="1400" b="0" dirty="0" err="1">
                          <a:solidFill>
                            <a:schemeClr val="bg1"/>
                          </a:solidFill>
                          <a:latin typeface="+mn-lt"/>
                        </a:rPr>
                        <a:t>Biogenic</a:t>
                      </a: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dirty="0" err="1">
                          <a:solidFill>
                            <a:schemeClr val="bg1"/>
                          </a:solidFill>
                          <a:latin typeface="+mn-lt"/>
                        </a:rPr>
                        <a:t>volotile</a:t>
                      </a: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dirty="0" err="1">
                          <a:solidFill>
                            <a:schemeClr val="bg1"/>
                          </a:solidFill>
                          <a:latin typeface="+mn-lt"/>
                        </a:rPr>
                        <a:t>organic</a:t>
                      </a: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 compounds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36A85E7-62EE-4E66-BF51-23D348D8F71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031791"/>
              </p:ext>
            </p:extLst>
          </p:nvPr>
        </p:nvGraphicFramePr>
        <p:xfrm>
          <a:off x="78741" y="1556044"/>
          <a:ext cx="9720864" cy="5034738"/>
        </p:xfrm>
        <a:graphic>
          <a:graphicData uri="http://schemas.openxmlformats.org/drawingml/2006/table">
            <a:tbl>
              <a:tblPr firstRow="1" firstCol="1" bandRow="1"/>
              <a:tblGrid>
                <a:gridCol w="1129843">
                  <a:extLst>
                    <a:ext uri="{9D8B030D-6E8A-4147-A177-3AD203B41FA5}">
                      <a16:colId xmlns:a16="http://schemas.microsoft.com/office/drawing/2014/main" val="3885087750"/>
                    </a:ext>
                  </a:extLst>
                </a:gridCol>
                <a:gridCol w="8591021">
                  <a:extLst>
                    <a:ext uri="{9D8B030D-6E8A-4147-A177-3AD203B41FA5}">
                      <a16:colId xmlns:a16="http://schemas.microsoft.com/office/drawing/2014/main" val="1231053314"/>
                    </a:ext>
                  </a:extLst>
                </a:gridCol>
              </a:tblGrid>
              <a:tr h="6465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Replicates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u="none" dirty="0">
                          <a:solidFill>
                            <a:schemeClr val="tx1"/>
                          </a:solidFill>
                          <a:latin typeface="+mn-lt"/>
                        </a:rPr>
                        <a:t>COMMENTS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600309"/>
                  </a:ext>
                </a:extLst>
              </a:tr>
              <a:tr h="6369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en-GB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0710"/>
                  </a:ext>
                </a:extLst>
              </a:tr>
              <a:tr h="6291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6802094"/>
                  </a:ext>
                </a:extLst>
              </a:tr>
              <a:tr h="6370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3.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7391765"/>
                  </a:ext>
                </a:extLst>
              </a:tr>
              <a:tr h="6370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1292674"/>
                  </a:ext>
                </a:extLst>
              </a:tr>
              <a:tr h="6160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en-GB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9294109"/>
                  </a:ext>
                </a:extLst>
              </a:tr>
              <a:tr h="6160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6.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9196437"/>
                  </a:ext>
                </a:extLst>
              </a:tr>
              <a:tr h="6160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7.</a:t>
                      </a:r>
                    </a:p>
                  </a:txBody>
                  <a:tcPr marL="58382" marR="58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94767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853316"/>
              </p:ext>
            </p:extLst>
          </p:nvPr>
        </p:nvGraphicFramePr>
        <p:xfrm>
          <a:off x="78741" y="683218"/>
          <a:ext cx="9720864" cy="9175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3819">
                  <a:extLst>
                    <a:ext uri="{9D8B030D-6E8A-4147-A177-3AD203B41FA5}">
                      <a16:colId xmlns:a16="http://schemas.microsoft.com/office/drawing/2014/main" val="2745141830"/>
                    </a:ext>
                  </a:extLst>
                </a:gridCol>
                <a:gridCol w="720081">
                  <a:extLst>
                    <a:ext uri="{9D8B030D-6E8A-4147-A177-3AD203B41FA5}">
                      <a16:colId xmlns:a16="http://schemas.microsoft.com/office/drawing/2014/main" val="175576166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983658372"/>
                    </a:ext>
                  </a:extLst>
                </a:gridCol>
                <a:gridCol w="726250">
                  <a:extLst>
                    <a:ext uri="{9D8B030D-6E8A-4147-A177-3AD203B41FA5}">
                      <a16:colId xmlns:a16="http://schemas.microsoft.com/office/drawing/2014/main" val="2233529625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3294533416"/>
                    </a:ext>
                  </a:extLst>
                </a:gridCol>
                <a:gridCol w="518281">
                  <a:extLst>
                    <a:ext uri="{9D8B030D-6E8A-4147-A177-3AD203B41FA5}">
                      <a16:colId xmlns:a16="http://schemas.microsoft.com/office/drawing/2014/main" val="267220092"/>
                    </a:ext>
                  </a:extLst>
                </a:gridCol>
                <a:gridCol w="951936">
                  <a:extLst>
                    <a:ext uri="{9D8B030D-6E8A-4147-A177-3AD203B41FA5}">
                      <a16:colId xmlns:a16="http://schemas.microsoft.com/office/drawing/2014/main" val="413425857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0287214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95910053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31674618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833612629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76799044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808552060"/>
                    </a:ext>
                  </a:extLst>
                </a:gridCol>
                <a:gridCol w="238093">
                  <a:extLst>
                    <a:ext uri="{9D8B030D-6E8A-4147-A177-3AD203B41FA5}">
                      <a16:colId xmlns:a16="http://schemas.microsoft.com/office/drawing/2014/main" val="3190780461"/>
                    </a:ext>
                  </a:extLst>
                </a:gridCol>
              </a:tblGrid>
              <a:tr h="3368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554882"/>
                  </a:ext>
                </a:extLst>
              </a:tr>
              <a:tr h="3368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216241"/>
                  </a:ext>
                </a:extLst>
              </a:tr>
              <a:tr h="2072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200"/>
                        </a:lnSpc>
                      </a:pPr>
                      <a:endParaRPr lang="en-GB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200"/>
                        </a:lnSpc>
                      </a:pPr>
                      <a:endParaRPr lang="en-GB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200"/>
                        </a:lnSpc>
                      </a:pPr>
                      <a:endParaRPr lang="en-GB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743194"/>
                  </a:ext>
                </a:extLst>
              </a:tr>
            </a:tbl>
          </a:graphicData>
        </a:graphic>
      </p:graphicFrame>
      <p:sp>
        <p:nvSpPr>
          <p:cNvPr id="9" name="Google Shape;167;p4">
            <a:extLst>
              <a:ext uri="{FF2B5EF4-FFF2-40B4-BE49-F238E27FC236}">
                <a16:creationId xmlns:a16="http://schemas.microsoft.com/office/drawing/2014/main" id="{73ADC6AA-A782-42D7-8293-4888914145F4}"/>
              </a:ext>
            </a:extLst>
          </p:cNvPr>
          <p:cNvSpPr txBox="1"/>
          <p:nvPr/>
        </p:nvSpPr>
        <p:spPr>
          <a:xfrm>
            <a:off x="7122263" y="6612640"/>
            <a:ext cx="276691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LOG-SAMPLES_BVOC_verso_V22032023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041B477-E033-4473-A751-E55C3752F474}"/>
              </a:ext>
            </a:extLst>
          </p:cNvPr>
          <p:cNvSpPr/>
          <p:nvPr/>
        </p:nvSpPr>
        <p:spPr>
          <a:xfrm>
            <a:off x="9357277" y="291474"/>
            <a:ext cx="360040" cy="2281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F9212B0-76BB-4907-B22B-95673D2167F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95" y="713866"/>
            <a:ext cx="588221" cy="588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975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Table 13">
            <a:extLst>
              <a:ext uri="{FF2B5EF4-FFF2-40B4-BE49-F238E27FC236}">
                <a16:creationId xmlns:a16="http://schemas.microsoft.com/office/drawing/2014/main" id="{CCEF7B07-2320-486E-B122-1CC116B30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753949"/>
              </p:ext>
            </p:extLst>
          </p:nvPr>
        </p:nvGraphicFramePr>
        <p:xfrm>
          <a:off x="92068" y="685230"/>
          <a:ext cx="9736598" cy="64468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2294">
                  <a:extLst>
                    <a:ext uri="{9D8B030D-6E8A-4147-A177-3AD203B41FA5}">
                      <a16:colId xmlns:a16="http://schemas.microsoft.com/office/drawing/2014/main" val="1138299414"/>
                    </a:ext>
                  </a:extLst>
                </a:gridCol>
                <a:gridCol w="255825">
                  <a:extLst>
                    <a:ext uri="{9D8B030D-6E8A-4147-A177-3AD203B41FA5}">
                      <a16:colId xmlns:a16="http://schemas.microsoft.com/office/drawing/2014/main" val="3074197746"/>
                    </a:ext>
                  </a:extLst>
                </a:gridCol>
                <a:gridCol w="626469">
                  <a:extLst>
                    <a:ext uri="{9D8B030D-6E8A-4147-A177-3AD203B41FA5}">
                      <a16:colId xmlns:a16="http://schemas.microsoft.com/office/drawing/2014/main" val="1189443647"/>
                    </a:ext>
                  </a:extLst>
                </a:gridCol>
                <a:gridCol w="755435">
                  <a:extLst>
                    <a:ext uri="{9D8B030D-6E8A-4147-A177-3AD203B41FA5}">
                      <a16:colId xmlns:a16="http://schemas.microsoft.com/office/drawing/2014/main" val="3551183557"/>
                    </a:ext>
                  </a:extLst>
                </a:gridCol>
                <a:gridCol w="180669">
                  <a:extLst>
                    <a:ext uri="{9D8B030D-6E8A-4147-A177-3AD203B41FA5}">
                      <a16:colId xmlns:a16="http://schemas.microsoft.com/office/drawing/2014/main" val="732753125"/>
                    </a:ext>
                  </a:extLst>
                </a:gridCol>
                <a:gridCol w="523178">
                  <a:extLst>
                    <a:ext uri="{9D8B030D-6E8A-4147-A177-3AD203B41FA5}">
                      <a16:colId xmlns:a16="http://schemas.microsoft.com/office/drawing/2014/main" val="2398041461"/>
                    </a:ext>
                  </a:extLst>
                </a:gridCol>
                <a:gridCol w="467773">
                  <a:extLst>
                    <a:ext uri="{9D8B030D-6E8A-4147-A177-3AD203B41FA5}">
                      <a16:colId xmlns:a16="http://schemas.microsoft.com/office/drawing/2014/main" val="863067746"/>
                    </a:ext>
                  </a:extLst>
                </a:gridCol>
                <a:gridCol w="160296">
                  <a:extLst>
                    <a:ext uri="{9D8B030D-6E8A-4147-A177-3AD203B41FA5}">
                      <a16:colId xmlns:a16="http://schemas.microsoft.com/office/drawing/2014/main" val="3967949681"/>
                    </a:ext>
                  </a:extLst>
                </a:gridCol>
                <a:gridCol w="357924">
                  <a:extLst>
                    <a:ext uri="{9D8B030D-6E8A-4147-A177-3AD203B41FA5}">
                      <a16:colId xmlns:a16="http://schemas.microsoft.com/office/drawing/2014/main" val="1430197411"/>
                    </a:ext>
                  </a:extLst>
                </a:gridCol>
                <a:gridCol w="605059">
                  <a:extLst>
                    <a:ext uri="{9D8B030D-6E8A-4147-A177-3AD203B41FA5}">
                      <a16:colId xmlns:a16="http://schemas.microsoft.com/office/drawing/2014/main" val="1723951015"/>
                    </a:ext>
                  </a:extLst>
                </a:gridCol>
                <a:gridCol w="468790">
                  <a:extLst>
                    <a:ext uri="{9D8B030D-6E8A-4147-A177-3AD203B41FA5}">
                      <a16:colId xmlns:a16="http://schemas.microsoft.com/office/drawing/2014/main" val="102927534"/>
                    </a:ext>
                  </a:extLst>
                </a:gridCol>
                <a:gridCol w="261932">
                  <a:extLst>
                    <a:ext uri="{9D8B030D-6E8A-4147-A177-3AD203B41FA5}">
                      <a16:colId xmlns:a16="http://schemas.microsoft.com/office/drawing/2014/main" val="3499709577"/>
                    </a:ext>
                  </a:extLst>
                </a:gridCol>
                <a:gridCol w="232261">
                  <a:extLst>
                    <a:ext uri="{9D8B030D-6E8A-4147-A177-3AD203B41FA5}">
                      <a16:colId xmlns:a16="http://schemas.microsoft.com/office/drawing/2014/main" val="2171064487"/>
                    </a:ext>
                  </a:extLst>
                </a:gridCol>
                <a:gridCol w="125260">
                  <a:extLst>
                    <a:ext uri="{9D8B030D-6E8A-4147-A177-3AD203B41FA5}">
                      <a16:colId xmlns:a16="http://schemas.microsoft.com/office/drawing/2014/main" val="1172119774"/>
                    </a:ext>
                  </a:extLst>
                </a:gridCol>
                <a:gridCol w="261932">
                  <a:extLst>
                    <a:ext uri="{9D8B030D-6E8A-4147-A177-3AD203B41FA5}">
                      <a16:colId xmlns:a16="http://schemas.microsoft.com/office/drawing/2014/main" val="1318552648"/>
                    </a:ext>
                  </a:extLst>
                </a:gridCol>
                <a:gridCol w="671380">
                  <a:extLst>
                    <a:ext uri="{9D8B030D-6E8A-4147-A177-3AD203B41FA5}">
                      <a16:colId xmlns:a16="http://schemas.microsoft.com/office/drawing/2014/main" val="3067397416"/>
                    </a:ext>
                  </a:extLst>
                </a:gridCol>
                <a:gridCol w="848889">
                  <a:extLst>
                    <a:ext uri="{9D8B030D-6E8A-4147-A177-3AD203B41FA5}">
                      <a16:colId xmlns:a16="http://schemas.microsoft.com/office/drawing/2014/main" val="3427836697"/>
                    </a:ext>
                  </a:extLst>
                </a:gridCol>
                <a:gridCol w="125260">
                  <a:extLst>
                    <a:ext uri="{9D8B030D-6E8A-4147-A177-3AD203B41FA5}">
                      <a16:colId xmlns:a16="http://schemas.microsoft.com/office/drawing/2014/main" val="2018192047"/>
                    </a:ext>
                  </a:extLst>
                </a:gridCol>
                <a:gridCol w="962986">
                  <a:extLst>
                    <a:ext uri="{9D8B030D-6E8A-4147-A177-3AD203B41FA5}">
                      <a16:colId xmlns:a16="http://schemas.microsoft.com/office/drawing/2014/main" val="2970078227"/>
                    </a:ext>
                  </a:extLst>
                </a:gridCol>
                <a:gridCol w="612151">
                  <a:extLst>
                    <a:ext uri="{9D8B030D-6E8A-4147-A177-3AD203B41FA5}">
                      <a16:colId xmlns:a16="http://schemas.microsoft.com/office/drawing/2014/main" val="1283966477"/>
                    </a:ext>
                  </a:extLst>
                </a:gridCol>
                <a:gridCol w="350835">
                  <a:extLst>
                    <a:ext uri="{9D8B030D-6E8A-4147-A177-3AD203B41FA5}">
                      <a16:colId xmlns:a16="http://schemas.microsoft.com/office/drawing/2014/main" val="3669701510"/>
                    </a:ext>
                  </a:extLst>
                </a:gridCol>
              </a:tblGrid>
              <a:tr h="288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rgbClr val="C00000"/>
                          </a:solidFill>
                        </a:rPr>
                        <a:t>&lt;!&gt; first date on sheet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YYYY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DD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343022"/>
                  </a:ext>
                </a:extLst>
              </a:tr>
              <a:tr h="288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LOG-SAMPLES_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_STATION-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0        0        0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_UDW-WATER-BIO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672710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  <a:alpha val="1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22773022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1881335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UTC DATE/TIME </a:t>
                      </a:r>
                      <a:r>
                        <a:rPr lang="en-GB" sz="1000" b="1" dirty="0">
                          <a:solidFill>
                            <a:srgbClr val="009900"/>
                          </a:solidFill>
                        </a:rPr>
                        <a:t>START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(YYYY.MM.DD   HH:MM)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Operator 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Initials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HP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Cryo-2mL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LN2 #2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Filtration Volume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(mL)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Filtration 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Duration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(minutes)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FC-P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Cryo-2mL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LN2 </a:t>
                      </a: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#3</a:t>
                      </a:r>
                      <a:endParaRPr kumimoji="0" lang="en-GB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FC-G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Cryo-2mL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LN2 </a:t>
                      </a: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#3</a:t>
                      </a:r>
                      <a:endParaRPr kumimoji="0" lang="en-GB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SAL</a:t>
                      </a:r>
                    </a:p>
                    <a:p>
                      <a:pPr algn="ctr" rtl="0"/>
                      <a:r>
                        <a:rPr kumimoji="0" lang="fr-FR" sz="1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Bottle-150mL</a:t>
                      </a:r>
                    </a:p>
                    <a:p>
                      <a:pPr algn="ctr" rtl="0"/>
                      <a:r>
                        <a:rPr kumimoji="0" lang="fr-FR" sz="1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RT &gt;10°C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TSG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Temp (°C)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TSG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Sal (</a:t>
                      </a:r>
                      <a:r>
                        <a:rPr lang="en-GB" sz="1000" b="1" dirty="0" err="1">
                          <a:solidFill>
                            <a:schemeClr val="tx1"/>
                          </a:solidFill>
                        </a:rPr>
                        <a:t>psu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47893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GB" sz="1000" b="0" i="0" u="none" strike="noStrike" cap="none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</a:t>
                      </a:r>
                      <a:r>
                        <a:rPr lang="en-GB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150*</a:t>
                      </a:r>
                      <a:r>
                        <a:rPr lang="en-GB" sz="1000" b="0" i="0" u="none" strike="noStrike" cap="none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[ ] 250* </a:t>
                      </a:r>
                    </a:p>
                    <a:p>
                      <a:pPr marL="0" marR="0" lvl="0" indent="0" algn="l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GB" sz="1000" b="0" i="0" u="none" strike="noStrike" cap="none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680   [ ] 1080</a:t>
                      </a:r>
                    </a:p>
                    <a:p>
                      <a:pPr marL="0" marR="0" lvl="0" indent="0" algn="l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GB" sz="1000" b="0" i="0" u="none" strike="noStrike" cap="none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2270 </a:t>
                      </a:r>
                      <a:endParaRPr lang="en-GB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GB" sz="1000" b="0" u="none" dirty="0">
                          <a:solidFill>
                            <a:schemeClr val="tx1"/>
                          </a:solidFill>
                        </a:rPr>
                        <a:t>[ ] 30’     </a:t>
                      </a:r>
                      <a:r>
                        <a:rPr lang="en-GB" sz="1000" b="0" u="none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[ ] 60’</a:t>
                      </a:r>
                    </a:p>
                    <a:p>
                      <a:pPr algn="r">
                        <a:lnSpc>
                          <a:spcPts val="1200"/>
                        </a:lnSpc>
                      </a:pPr>
                      <a:endParaRPr lang="en-GB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ts val="1200"/>
                        </a:lnSpc>
                      </a:pPr>
                      <a:r>
                        <a:rPr lang="en-GB" sz="1000" b="0" u="none" dirty="0">
                          <a:solidFill>
                            <a:schemeClr val="tx1"/>
                          </a:solidFill>
                        </a:rPr>
                        <a:t>                  min.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7540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GB" sz="1000" b="0" i="0" u="none" strike="noStrike" cap="none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</a:t>
                      </a:r>
                      <a:r>
                        <a:rPr lang="en-GB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150*</a:t>
                      </a:r>
                      <a:r>
                        <a:rPr lang="en-GB" sz="1000" b="0" i="0" u="none" strike="noStrike" cap="none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[ ] 250* </a:t>
                      </a:r>
                    </a:p>
                    <a:p>
                      <a:pPr marL="0" marR="0" lvl="0" indent="0" algn="l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GB" sz="1000" b="0" i="0" u="none" strike="noStrike" cap="none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680   [ ] 1080</a:t>
                      </a:r>
                    </a:p>
                    <a:p>
                      <a:pPr marL="0" marR="0" lvl="0" indent="0" algn="l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GB" sz="1000" b="0" i="0" u="none" strike="noStrike" cap="none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2270   </a:t>
                      </a:r>
                      <a:endParaRPr lang="en-GB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30’     </a:t>
                      </a: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60’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                 min.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98782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</a:t>
                      </a: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150*</a:t>
                      </a: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[ ] 250*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680   [ ] 1080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2270   </a:t>
                      </a:r>
                      <a:endParaRPr kumimoji="0" lang="en-GB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30’     </a:t>
                      </a: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60’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                 min.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56998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</a:t>
                      </a: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150*</a:t>
                      </a: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[ ] 250*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680   [ ] 1080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2270   </a:t>
                      </a:r>
                      <a:endParaRPr kumimoji="0" lang="en-GB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30’     </a:t>
                      </a: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60’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                 min.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47157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</a:t>
                      </a: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150*</a:t>
                      </a: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[ ] 250*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680   [ ] 1080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2270   </a:t>
                      </a:r>
                      <a:endParaRPr kumimoji="0" lang="en-GB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30’     </a:t>
                      </a: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60’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                 min.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70016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</a:t>
                      </a:r>
                      <a:r>
                        <a:rPr kumimoji="0" lang="en-GB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150*</a:t>
                      </a:r>
                      <a:r>
                        <a:rPr kumimoji="0" lang="en-GB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[ ] 250*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680   [ ] 1080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[ ] 2270   </a:t>
                      </a:r>
                      <a:endParaRPr kumimoji="0" lang="en-GB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30’     </a:t>
                      </a: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60’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                 min.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FC-G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054418"/>
                  </a:ext>
                </a:extLst>
              </a:tr>
              <a:tr h="5760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CONTROL with fresh FSW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HP-C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mm-dd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hh:mm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1L       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2L</a:t>
                      </a: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L</a:t>
                      </a: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30’    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[ ] 60’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                 min.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CONTROL with fresh FSW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72035668"/>
                  </a:ext>
                </a:extLst>
              </a:tr>
              <a:tr h="324000">
                <a:tc gridSpan="2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i="1" dirty="0">
                          <a:latin typeface="Arial Narrow" panose="020B0606020202030204" pitchFamily="34" charset="0"/>
                        </a:rPr>
                        <a:t>                                                                 </a:t>
                      </a:r>
                      <a:r>
                        <a:rPr lang="en-GB" sz="1000" b="1" i="1" dirty="0">
                          <a:solidFill>
                            <a:srgbClr val="C00000"/>
                          </a:solidFill>
                          <a:latin typeface="Arial Narrow" panose="020B0606020202030204" pitchFamily="34" charset="0"/>
                        </a:rPr>
                        <a:t>                                                                      </a:t>
                      </a:r>
                      <a:r>
                        <a:rPr lang="en-GB" sz="1000" b="1" i="1" dirty="0">
                          <a:solidFill>
                            <a:srgbClr val="3399FF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endParaRPr lang="en-GB" sz="1000" b="1" dirty="0">
                        <a:solidFill>
                          <a:srgbClr val="C00000"/>
                        </a:solidFill>
                        <a:latin typeface="Calibri (Body)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52422300"/>
                  </a:ext>
                </a:extLst>
              </a:tr>
              <a:tr h="324000">
                <a:tc gridSpan="2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>
                          <a:latin typeface="Arial Narrow" panose="020B0606020202030204" pitchFamily="34" charset="0"/>
                        </a:rPr>
                        <a:t>LOG_UDW-WATER-</a:t>
                      </a:r>
                      <a:r>
                        <a:rPr lang="fr-FR" sz="1000" dirty="0" err="1">
                          <a:latin typeface="Arial Narrow" panose="020B0606020202030204" pitchFamily="34" charset="0"/>
                        </a:rPr>
                        <a:t>BIO_recto_V</a:t>
                      </a:r>
                      <a:r>
                        <a:rPr lang="en-GB" sz="1000" dirty="0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22032023</a:t>
                      </a:r>
                      <a:r>
                        <a:rPr lang="fr-FR" sz="1000" dirty="0">
                          <a:latin typeface="Arial Narrow" panose="020B0606020202030204" pitchFamily="34" charset="0"/>
                        </a:rPr>
                        <a:t> </a:t>
                      </a:r>
                      <a:endParaRPr lang="en-GB" sz="1000" i="1" dirty="0">
                        <a:latin typeface="Arial Narrow" panose="020B0606020202030204" pitchFamily="34" charset="0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1479209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85050" y="246223"/>
            <a:ext cx="2766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Arial Narrow" panose="020B0606020202030204" pitchFamily="34" charset="0"/>
              </a:rPr>
              <a:t>S-LAB_FLOWCAM </a:t>
            </a:r>
            <a:endParaRPr lang="en-GB" sz="14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52BFA3AF-FD80-45E6-85D2-D3E40CF43069}"/>
              </a:ext>
            </a:extLst>
          </p:cNvPr>
          <p:cNvSpPr txBox="1"/>
          <p:nvPr/>
        </p:nvSpPr>
        <p:spPr>
          <a:xfrm>
            <a:off x="9275528" y="253338"/>
            <a:ext cx="537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Arial Narrow" panose="020B0606020202030204" pitchFamily="34" charset="0"/>
              </a:rPr>
              <a:t>E0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502946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LOG_UDW-WATER-BIO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sp>
        <p:nvSpPr>
          <p:cNvPr id="13" name="Oval 12">
            <a:extLst>
              <a:ext uri="{FF2B5EF4-FFF2-40B4-BE49-F238E27FC236}">
                <a16:creationId xmlns:a16="http://schemas.microsoft.com/office/drawing/2014/main" id="{F97F6372-B68D-4332-A43D-29A5AED0B338}"/>
              </a:ext>
            </a:extLst>
          </p:cNvPr>
          <p:cNvSpPr/>
          <p:nvPr/>
        </p:nvSpPr>
        <p:spPr>
          <a:xfrm>
            <a:off x="1928478" y="1550996"/>
            <a:ext cx="180000" cy="1800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8AE6175-DEE0-4429-BDA9-863A9E2F4C9E}"/>
              </a:ext>
            </a:extLst>
          </p:cNvPr>
          <p:cNvSpPr/>
          <p:nvPr/>
        </p:nvSpPr>
        <p:spPr>
          <a:xfrm>
            <a:off x="4953000" y="1550996"/>
            <a:ext cx="180000" cy="180000"/>
          </a:xfrm>
          <a:prstGeom prst="ellipse">
            <a:avLst/>
          </a:prstGeom>
          <a:solidFill>
            <a:srgbClr val="C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147DDE6-D507-4C4E-A019-305B1A514F62}"/>
              </a:ext>
            </a:extLst>
          </p:cNvPr>
          <p:cNvSpPr/>
          <p:nvPr/>
        </p:nvSpPr>
        <p:spPr>
          <a:xfrm>
            <a:off x="5961112" y="1557387"/>
            <a:ext cx="180000" cy="180000"/>
          </a:xfrm>
          <a:prstGeom prst="ellips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FF5A25FA-D237-427A-844E-D54C846FB1D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0FF5D16F-F34E-419E-B634-831C92ABCDC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6" y="735571"/>
            <a:ext cx="476672" cy="47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58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129834</TotalTime>
  <Words>1946</Words>
  <Application>Microsoft Office PowerPoint</Application>
  <PresentationFormat>Format A4 (210 x 297 mm)</PresentationFormat>
  <Paragraphs>841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Arial Narrow</vt:lpstr>
      <vt:lpstr>Calibri</vt:lpstr>
      <vt:lpstr>Calibri (Body)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SPESANT</dc:creator>
  <cp:lastModifiedBy>mguillam</cp:lastModifiedBy>
  <cp:revision>630</cp:revision>
  <cp:lastPrinted>2022-07-09T15:48:35Z</cp:lastPrinted>
  <dcterms:created xsi:type="dcterms:W3CDTF">2016-05-07T18:32:47Z</dcterms:created>
  <dcterms:modified xsi:type="dcterms:W3CDTF">2023-04-04T07:29:49Z</dcterms:modified>
</cp:coreProperties>
</file>